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8"/>
    <p:restoredTop sz="94690"/>
  </p:normalViewPr>
  <p:slideViewPr>
    <p:cSldViewPr snapToGrid="0">
      <p:cViewPr varScale="1">
        <p:scale>
          <a:sx n="122" d="100"/>
          <a:sy n="122" d="100"/>
        </p:scale>
        <p:origin x="8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ff3e08f2b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f3e08f2b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f3e08f2b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f3e08f2b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f3e08f2b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f3e08f2b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119dcac4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d119dcac4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d119dcac4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d119dcac4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f3e08f2b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f3e08f2b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f3e08f2b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f3e08f2b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f3e08f2b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f3e08f2b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119dcac4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119dcac4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f3e08f2bf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f3e08f2b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119dcac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119dcac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de756154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de756154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f0576539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bf0576539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119dcac4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d119dcac4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d119dcac4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d119dcac4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d119dcac4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d119dcac4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d119dcac4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d119dcac4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d1df67151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d1df6715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119dcac4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119dcac4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f3e08f2b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f3e08f2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rgbClr val="220337"/>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1" name="Google Shape;11;p2"/>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
        <p:nvSpPr>
          <p:cNvPr id="12" name="Google Shape;12;p2"/>
          <p:cNvSpPr txBox="1">
            <a:spLocks noGrp="1"/>
          </p:cNvSpPr>
          <p:nvPr>
            <p:ph type="body" idx="1"/>
          </p:nvPr>
        </p:nvSpPr>
        <p:spPr>
          <a:xfrm>
            <a:off x="2496200" y="4275729"/>
            <a:ext cx="4151400" cy="304500"/>
          </a:xfrm>
          <a:prstGeom prst="rect">
            <a:avLst/>
          </a:prstGeom>
        </p:spPr>
        <p:txBody>
          <a:bodyPr spcFirstLastPara="1" wrap="square" lIns="91425" tIns="91425" rIns="91425" bIns="91425" anchor="t" anchorCtr="0">
            <a:noAutofit/>
          </a:bodyPr>
          <a:lstStyle>
            <a:lvl1pPr marL="457200" lvl="0"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marL="914400" lvl="1"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marL="1371600" lvl="2"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marL="1828800" lvl="3"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marL="2286000" lvl="4"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marL="2743200" lvl="5"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marL="3200400" lvl="6"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marL="3657600" lvl="7"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marL="4114800" lvl="8" indent="-292100" algn="ctr" rtl="0">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a:endParaRPr/>
          </a:p>
        </p:txBody>
      </p:sp>
      <p:sp>
        <p:nvSpPr>
          <p:cNvPr id="13" name="Google Shape;13;p2"/>
          <p:cNvSpPr txBox="1">
            <a:spLocks noGrp="1"/>
          </p:cNvSpPr>
          <p:nvPr>
            <p:ph type="subTitle" idx="2"/>
          </p:nvPr>
        </p:nvSpPr>
        <p:spPr>
          <a:xfrm>
            <a:off x="2496200" y="2791614"/>
            <a:ext cx="41514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pic>
        <p:nvPicPr>
          <p:cNvPr id="63" name="Google Shape;63;p11"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65" name="Google Shape;65;p11"/>
          <p:cNvSpPr txBox="1">
            <a:spLocks noGrp="1"/>
          </p:cNvSpPr>
          <p:nvPr>
            <p:ph type="title"/>
          </p:nvPr>
        </p:nvSpPr>
        <p:spPr>
          <a:xfrm>
            <a:off x="311700" y="3619355"/>
            <a:ext cx="45117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800"/>
              <a:buFont typeface="Montserrat"/>
              <a:buNone/>
              <a:defRPr sz="1800" b="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pic>
        <p:nvPicPr>
          <p:cNvPr id="66" name="Google Shape;66;p11"/>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9" name="Google Shape;69;p12"/>
          <p:cNvSpPr txBox="1">
            <a:spLocks noGrp="1"/>
          </p:cNvSpPr>
          <p:nvPr>
            <p:ph type="title" hasCustomPrompt="1"/>
          </p:nvPr>
        </p:nvSpPr>
        <p:spPr>
          <a:xfrm>
            <a:off x="311700" y="606575"/>
            <a:ext cx="8520600" cy="16710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a:spLocks noGrp="1"/>
          </p:cNvSpPr>
          <p:nvPr>
            <p:ph type="body" idx="1"/>
          </p:nvPr>
        </p:nvSpPr>
        <p:spPr>
          <a:xfrm>
            <a:off x="3007950" y="3094875"/>
            <a:ext cx="3128100" cy="1186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pic>
        <p:nvPicPr>
          <p:cNvPr id="71" name="Google Shape;71;p12"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73" name="Google Shape;73;p12"/>
          <p:cNvSpPr txBox="1">
            <a:spLocks noGrp="1"/>
          </p:cNvSpPr>
          <p:nvPr>
            <p:ph type="subTitle" idx="2"/>
          </p:nvPr>
        </p:nvSpPr>
        <p:spPr>
          <a:xfrm>
            <a:off x="1429500" y="2353776"/>
            <a:ext cx="6285000" cy="463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b="1">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and Text">
  <p:cSld name="CUSTOM">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id="76" name="Google Shape;76;p13"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78" name="Google Shape;78;p13"/>
          <p:cNvSpPr txBox="1">
            <a:spLocks noGrp="1"/>
          </p:cNvSpPr>
          <p:nvPr>
            <p:ph type="title"/>
          </p:nvPr>
        </p:nvSpPr>
        <p:spPr>
          <a:xfrm>
            <a:off x="4969800" y="1412750"/>
            <a:ext cx="3766800" cy="1374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3"/>
          <p:cNvSpPr txBox="1">
            <a:spLocks noGrp="1"/>
          </p:cNvSpPr>
          <p:nvPr>
            <p:ph type="body" idx="1"/>
          </p:nvPr>
        </p:nvSpPr>
        <p:spPr>
          <a:xfrm>
            <a:off x="4969675" y="2901150"/>
            <a:ext cx="3766800" cy="1374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800"/>
              </a:spcBef>
              <a:spcAft>
                <a:spcPts val="0"/>
              </a:spcAft>
              <a:buSzPts val="1100"/>
              <a:buChar char="○"/>
              <a:defRPr sz="1100"/>
            </a:lvl2pPr>
            <a:lvl3pPr marL="1371600" lvl="2" indent="-298450" rtl="0">
              <a:lnSpc>
                <a:spcPct val="125000"/>
              </a:lnSpc>
              <a:spcBef>
                <a:spcPts val="800"/>
              </a:spcBef>
              <a:spcAft>
                <a:spcPts val="0"/>
              </a:spcAft>
              <a:buSzPts val="1100"/>
              <a:buChar char="■"/>
              <a:defRPr sz="1100"/>
            </a:lvl3pPr>
            <a:lvl4pPr marL="1828800" lvl="3" indent="-298450" rtl="0">
              <a:lnSpc>
                <a:spcPct val="125000"/>
              </a:lnSpc>
              <a:spcBef>
                <a:spcPts val="800"/>
              </a:spcBef>
              <a:spcAft>
                <a:spcPts val="0"/>
              </a:spcAft>
              <a:buSzPts val="1100"/>
              <a:buChar char="●"/>
              <a:defRPr sz="1100"/>
            </a:lvl4pPr>
            <a:lvl5pPr marL="2286000" lvl="4" indent="-298450" rtl="0">
              <a:lnSpc>
                <a:spcPct val="125000"/>
              </a:lnSpc>
              <a:spcBef>
                <a:spcPts val="800"/>
              </a:spcBef>
              <a:spcAft>
                <a:spcPts val="0"/>
              </a:spcAft>
              <a:buSzPts val="1100"/>
              <a:buChar char="○"/>
              <a:defRPr sz="1100"/>
            </a:lvl5pPr>
            <a:lvl6pPr marL="2743200" lvl="5" indent="-298450" rtl="0">
              <a:lnSpc>
                <a:spcPct val="125000"/>
              </a:lnSpc>
              <a:spcBef>
                <a:spcPts val="800"/>
              </a:spcBef>
              <a:spcAft>
                <a:spcPts val="0"/>
              </a:spcAft>
              <a:buSzPts val="1100"/>
              <a:buChar char="■"/>
              <a:defRPr sz="1100"/>
            </a:lvl6pPr>
            <a:lvl7pPr marL="3200400" lvl="6" indent="-298450" rtl="0">
              <a:lnSpc>
                <a:spcPct val="125000"/>
              </a:lnSpc>
              <a:spcBef>
                <a:spcPts val="800"/>
              </a:spcBef>
              <a:spcAft>
                <a:spcPts val="0"/>
              </a:spcAft>
              <a:buSzPts val="1100"/>
              <a:buChar char="●"/>
              <a:defRPr sz="1100"/>
            </a:lvl7pPr>
            <a:lvl8pPr marL="3657600" lvl="7" indent="-298450" rtl="0">
              <a:lnSpc>
                <a:spcPct val="125000"/>
              </a:lnSpc>
              <a:spcBef>
                <a:spcPts val="800"/>
              </a:spcBef>
              <a:spcAft>
                <a:spcPts val="0"/>
              </a:spcAft>
              <a:buSzPts val="1100"/>
              <a:buChar char="○"/>
              <a:defRPr sz="1100"/>
            </a:lvl8pPr>
            <a:lvl9pPr marL="4114800" lvl="8" indent="-298450" rtl="0">
              <a:lnSpc>
                <a:spcPct val="125000"/>
              </a:lnSpc>
              <a:spcBef>
                <a:spcPts val="800"/>
              </a:spcBef>
              <a:spcAft>
                <a:spcPts val="800"/>
              </a:spcAft>
              <a:buSzPts val="1100"/>
              <a:buChar char="■"/>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p:cSld name="CUSTOM_1">
    <p:spTree>
      <p:nvGrpSpPr>
        <p:cNvPr id="1" name="Shape 80"/>
        <p:cNvGrpSpPr/>
        <p:nvPr/>
      </p:nvGrpSpPr>
      <p:grpSpPr>
        <a:xfrm>
          <a:off x="0" y="0"/>
          <a:ext cx="0" cy="0"/>
          <a:chOff x="0" y="0"/>
          <a:chExt cx="0" cy="0"/>
        </a:xfrm>
      </p:grpSpPr>
      <p:pic>
        <p:nvPicPr>
          <p:cNvPr id="81" name="Google Shape;81;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83" name="Google Shape;83;p14"/>
          <p:cNvSpPr txBox="1">
            <a:spLocks noGrp="1"/>
          </p:cNvSpPr>
          <p:nvPr>
            <p:ph type="title"/>
          </p:nvPr>
        </p:nvSpPr>
        <p:spPr>
          <a:xfrm>
            <a:off x="311700" y="587975"/>
            <a:ext cx="3610800" cy="891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4"/>
          <p:cNvSpPr txBox="1">
            <a:spLocks noGrp="1"/>
          </p:cNvSpPr>
          <p:nvPr>
            <p:ph type="body" idx="1"/>
          </p:nvPr>
        </p:nvSpPr>
        <p:spPr>
          <a:xfrm>
            <a:off x="311700" y="1836175"/>
            <a:ext cx="3610800" cy="24396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800"/>
              </a:spcBef>
              <a:spcAft>
                <a:spcPts val="0"/>
              </a:spcAft>
              <a:buSzPts val="1400"/>
              <a:buChar char="○"/>
              <a:defRPr/>
            </a:lvl2pPr>
            <a:lvl3pPr marL="1371600" lvl="2" indent="-317500" rtl="0">
              <a:lnSpc>
                <a:spcPct val="125000"/>
              </a:lnSpc>
              <a:spcBef>
                <a:spcPts val="800"/>
              </a:spcBef>
              <a:spcAft>
                <a:spcPts val="0"/>
              </a:spcAft>
              <a:buSzPts val="1400"/>
              <a:buChar char="■"/>
              <a:defRPr/>
            </a:lvl3pPr>
            <a:lvl4pPr marL="1828800" lvl="3" indent="-317500" rtl="0">
              <a:lnSpc>
                <a:spcPct val="125000"/>
              </a:lnSpc>
              <a:spcBef>
                <a:spcPts val="800"/>
              </a:spcBef>
              <a:spcAft>
                <a:spcPts val="0"/>
              </a:spcAft>
              <a:buSzPts val="1400"/>
              <a:buChar char="●"/>
              <a:defRPr/>
            </a:lvl4pPr>
            <a:lvl5pPr marL="2286000" lvl="4" indent="-317500" rtl="0">
              <a:lnSpc>
                <a:spcPct val="125000"/>
              </a:lnSpc>
              <a:spcBef>
                <a:spcPts val="800"/>
              </a:spcBef>
              <a:spcAft>
                <a:spcPts val="0"/>
              </a:spcAft>
              <a:buSzPts val="1400"/>
              <a:buChar char="○"/>
              <a:defRPr/>
            </a:lvl5pPr>
            <a:lvl6pPr marL="2743200" lvl="5" indent="-317500" rtl="0">
              <a:lnSpc>
                <a:spcPct val="125000"/>
              </a:lnSpc>
              <a:spcBef>
                <a:spcPts val="800"/>
              </a:spcBef>
              <a:spcAft>
                <a:spcPts val="0"/>
              </a:spcAft>
              <a:buSzPts val="1400"/>
              <a:buChar char="■"/>
              <a:defRPr/>
            </a:lvl6pPr>
            <a:lvl7pPr marL="3200400" lvl="6" indent="-317500" rtl="0">
              <a:lnSpc>
                <a:spcPct val="125000"/>
              </a:lnSpc>
              <a:spcBef>
                <a:spcPts val="800"/>
              </a:spcBef>
              <a:spcAft>
                <a:spcPts val="0"/>
              </a:spcAft>
              <a:buSzPts val="1400"/>
              <a:buChar char="●"/>
              <a:defRPr/>
            </a:lvl7pPr>
            <a:lvl8pPr marL="3657600" lvl="7" indent="-317500" rtl="0">
              <a:lnSpc>
                <a:spcPct val="125000"/>
              </a:lnSpc>
              <a:spcBef>
                <a:spcPts val="800"/>
              </a:spcBef>
              <a:spcAft>
                <a:spcPts val="0"/>
              </a:spcAft>
              <a:buSzPts val="1400"/>
              <a:buChar char="○"/>
              <a:defRPr/>
            </a:lvl8pPr>
            <a:lvl9pPr marL="4114800" lvl="8" indent="-317500" rtl="0">
              <a:lnSpc>
                <a:spcPct val="125000"/>
              </a:lnSpc>
              <a:spcBef>
                <a:spcPts val="800"/>
              </a:spcBef>
              <a:spcAft>
                <a:spcPts val="800"/>
              </a:spcAft>
              <a:buSzPts val="1400"/>
              <a:buChar char="■"/>
              <a:defRPr/>
            </a:lvl9pPr>
          </a:lstStyle>
          <a:p>
            <a:endParaRPr/>
          </a:p>
        </p:txBody>
      </p:sp>
      <p:sp>
        <p:nvSpPr>
          <p:cNvPr id="85" name="Google Shape;85;p14"/>
          <p:cNvSpPr txBox="1"/>
          <p:nvPr/>
        </p:nvSpPr>
        <p:spPr>
          <a:xfrm>
            <a:off x="5958050" y="683000"/>
            <a:ext cx="2778600" cy="10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Montserrat"/>
              <a:ea typeface="Montserrat"/>
              <a:cs typeface="Montserrat"/>
              <a:sym typeface="Montserrat"/>
            </a:endParaRPr>
          </a:p>
        </p:txBody>
      </p:sp>
      <p:sp>
        <p:nvSpPr>
          <p:cNvPr id="86" name="Google Shape;86;p14"/>
          <p:cNvSpPr txBox="1">
            <a:spLocks noGrp="1"/>
          </p:cNvSpPr>
          <p:nvPr>
            <p:ph type="body" idx="2"/>
          </p:nvPr>
        </p:nvSpPr>
        <p:spPr>
          <a:xfrm>
            <a:off x="5824575" y="683050"/>
            <a:ext cx="2911800" cy="10968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SzPts val="1000"/>
              <a:buChar char="●"/>
              <a:defRPr sz="1000"/>
            </a:lvl1pPr>
            <a:lvl2pPr marL="914400" lvl="1" indent="-292100">
              <a:spcBef>
                <a:spcPts val="600"/>
              </a:spcBef>
              <a:spcAft>
                <a:spcPts val="0"/>
              </a:spcAft>
              <a:buSzPts val="1000"/>
              <a:buChar char="○"/>
              <a:defRPr sz="1000"/>
            </a:lvl2pPr>
            <a:lvl3pPr marL="1371600" lvl="2" indent="-292100">
              <a:spcBef>
                <a:spcPts val="600"/>
              </a:spcBef>
              <a:spcAft>
                <a:spcPts val="0"/>
              </a:spcAft>
              <a:buSzPts val="1000"/>
              <a:buChar char="■"/>
              <a:defRPr sz="1000"/>
            </a:lvl3pPr>
            <a:lvl4pPr marL="1828800" lvl="3" indent="-292100">
              <a:spcBef>
                <a:spcPts val="600"/>
              </a:spcBef>
              <a:spcAft>
                <a:spcPts val="0"/>
              </a:spcAft>
              <a:buSzPts val="1000"/>
              <a:buChar char="●"/>
              <a:defRPr sz="1000"/>
            </a:lvl4pPr>
            <a:lvl5pPr marL="2286000" lvl="4" indent="-292100">
              <a:spcBef>
                <a:spcPts val="600"/>
              </a:spcBef>
              <a:spcAft>
                <a:spcPts val="0"/>
              </a:spcAft>
              <a:buSzPts val="1000"/>
              <a:buChar char="○"/>
              <a:defRPr sz="1000"/>
            </a:lvl5pPr>
            <a:lvl6pPr marL="2743200" lvl="5" indent="-292100">
              <a:spcBef>
                <a:spcPts val="600"/>
              </a:spcBef>
              <a:spcAft>
                <a:spcPts val="0"/>
              </a:spcAft>
              <a:buSzPts val="1000"/>
              <a:buChar char="■"/>
              <a:defRPr sz="1000"/>
            </a:lvl6pPr>
            <a:lvl7pPr marL="3200400" lvl="6" indent="-292100">
              <a:spcBef>
                <a:spcPts val="600"/>
              </a:spcBef>
              <a:spcAft>
                <a:spcPts val="0"/>
              </a:spcAft>
              <a:buSzPts val="1000"/>
              <a:buChar char="●"/>
              <a:defRPr sz="1000"/>
            </a:lvl7pPr>
            <a:lvl8pPr marL="3657600" lvl="7" indent="-292100">
              <a:spcBef>
                <a:spcPts val="600"/>
              </a:spcBef>
              <a:spcAft>
                <a:spcPts val="0"/>
              </a:spcAft>
              <a:buSzPts val="1000"/>
              <a:buChar char="○"/>
              <a:defRPr sz="1000"/>
            </a:lvl8pPr>
            <a:lvl9pPr marL="4114800" lvl="8" indent="-292100">
              <a:spcBef>
                <a:spcPts val="600"/>
              </a:spcBef>
              <a:spcAft>
                <a:spcPts val="600"/>
              </a:spcAft>
              <a:buSzPts val="1000"/>
              <a:buChar char="■"/>
              <a:defRPr sz="1000"/>
            </a:lvl9pPr>
          </a:lstStyle>
          <a:p>
            <a:endParaRPr/>
          </a:p>
        </p:txBody>
      </p:sp>
      <p:sp>
        <p:nvSpPr>
          <p:cNvPr id="87" name="Google Shape;87;p14"/>
          <p:cNvSpPr txBox="1">
            <a:spLocks noGrp="1"/>
          </p:cNvSpPr>
          <p:nvPr>
            <p:ph type="body" idx="3"/>
          </p:nvPr>
        </p:nvSpPr>
        <p:spPr>
          <a:xfrm>
            <a:off x="5824575" y="1931875"/>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sp>
        <p:nvSpPr>
          <p:cNvPr id="88" name="Google Shape;88;p14"/>
          <p:cNvSpPr txBox="1">
            <a:spLocks noGrp="1"/>
          </p:cNvSpPr>
          <p:nvPr>
            <p:ph type="body" idx="4"/>
          </p:nvPr>
        </p:nvSpPr>
        <p:spPr>
          <a:xfrm>
            <a:off x="5824575" y="3180700"/>
            <a:ext cx="2911800" cy="10968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600"/>
              </a:spcBef>
              <a:spcAft>
                <a:spcPts val="0"/>
              </a:spcAft>
              <a:buSzPts val="1000"/>
              <a:buChar char="○"/>
              <a:defRPr sz="1000"/>
            </a:lvl2pPr>
            <a:lvl3pPr marL="1371600" lvl="2" indent="-292100" rtl="0">
              <a:spcBef>
                <a:spcPts val="600"/>
              </a:spcBef>
              <a:spcAft>
                <a:spcPts val="0"/>
              </a:spcAft>
              <a:buSzPts val="1000"/>
              <a:buChar char="■"/>
              <a:defRPr sz="1000"/>
            </a:lvl3pPr>
            <a:lvl4pPr marL="1828800" lvl="3" indent="-292100" rtl="0">
              <a:spcBef>
                <a:spcPts val="600"/>
              </a:spcBef>
              <a:spcAft>
                <a:spcPts val="0"/>
              </a:spcAft>
              <a:buSzPts val="1000"/>
              <a:buChar char="●"/>
              <a:defRPr sz="1000"/>
            </a:lvl4pPr>
            <a:lvl5pPr marL="2286000" lvl="4" indent="-292100" rtl="0">
              <a:spcBef>
                <a:spcPts val="600"/>
              </a:spcBef>
              <a:spcAft>
                <a:spcPts val="0"/>
              </a:spcAft>
              <a:buSzPts val="1000"/>
              <a:buChar char="○"/>
              <a:defRPr sz="1000"/>
            </a:lvl5pPr>
            <a:lvl6pPr marL="2743200" lvl="5" indent="-292100" rtl="0">
              <a:spcBef>
                <a:spcPts val="600"/>
              </a:spcBef>
              <a:spcAft>
                <a:spcPts val="0"/>
              </a:spcAft>
              <a:buSzPts val="1000"/>
              <a:buChar char="■"/>
              <a:defRPr sz="1000"/>
            </a:lvl6pPr>
            <a:lvl7pPr marL="3200400" lvl="6" indent="-292100" rtl="0">
              <a:spcBef>
                <a:spcPts val="600"/>
              </a:spcBef>
              <a:spcAft>
                <a:spcPts val="0"/>
              </a:spcAft>
              <a:buSzPts val="1000"/>
              <a:buChar char="●"/>
              <a:defRPr sz="1000"/>
            </a:lvl7pPr>
            <a:lvl8pPr marL="3657600" lvl="7" indent="-292100" rtl="0">
              <a:spcBef>
                <a:spcPts val="600"/>
              </a:spcBef>
              <a:spcAft>
                <a:spcPts val="0"/>
              </a:spcAft>
              <a:buSzPts val="1000"/>
              <a:buChar char="○"/>
              <a:defRPr sz="1000"/>
            </a:lvl8pPr>
            <a:lvl9pPr marL="4114800" lvl="8" indent="-292100" rtl="0">
              <a:spcBef>
                <a:spcPts val="600"/>
              </a:spcBef>
              <a:spcAft>
                <a:spcPts val="600"/>
              </a:spcAft>
              <a:buSzPts val="1000"/>
              <a:buChar char="■"/>
              <a:defRPr sz="1000"/>
            </a:lvl9pPr>
          </a:lstStyle>
          <a:p>
            <a:endParaRPr/>
          </a:p>
        </p:txBody>
      </p:sp>
      <p:pic>
        <p:nvPicPr>
          <p:cNvPr id="89" name="Google Shape;89;p14"/>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2">
    <p:bg>
      <p:bgPr>
        <a:solidFill>
          <a:srgbClr val="220337"/>
        </a:solidFill>
        <a:effectLst/>
      </p:bgPr>
    </p:bg>
    <p:spTree>
      <p:nvGrpSpPr>
        <p:cNvPr id="1"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92" name="Google Shape;92;p15"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
        <p:nvSpPr>
          <p:cNvPr id="94" name="Google Shape;94;p15"/>
          <p:cNvSpPr txBox="1">
            <a:spLocks noGrp="1"/>
          </p:cNvSpPr>
          <p:nvPr>
            <p:ph type="title"/>
          </p:nvPr>
        </p:nvSpPr>
        <p:spPr>
          <a:xfrm>
            <a:off x="904850" y="1264532"/>
            <a:ext cx="6710700" cy="1595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5" name="Google Shape;95;p15"/>
          <p:cNvSpPr txBox="1">
            <a:spLocks noGrp="1"/>
          </p:cNvSpPr>
          <p:nvPr>
            <p:ph type="subTitle" idx="1"/>
          </p:nvPr>
        </p:nvSpPr>
        <p:spPr>
          <a:xfrm>
            <a:off x="974919" y="3029082"/>
            <a:ext cx="3715200" cy="50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96" name="Google Shape;96;p15" descr=" "/>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2">
  <p:cSld name="CUSTOM_3">
    <p:bg>
      <p:bgPr>
        <a:solidFill>
          <a:schemeClr val="lt2"/>
        </a:solidFill>
        <a:effectLst/>
      </p:bgPr>
    </p:bg>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id="99" name="Google Shape;99;p16"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101" name="Google Shape;101;p16"/>
          <p:cNvSpPr txBox="1">
            <a:spLocks noGrp="1"/>
          </p:cNvSpPr>
          <p:nvPr>
            <p:ph type="title"/>
          </p:nvPr>
        </p:nvSpPr>
        <p:spPr>
          <a:xfrm>
            <a:off x="592275" y="522825"/>
            <a:ext cx="8144400" cy="3753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02"/>
        <p:cNvGrpSpPr/>
        <p:nvPr/>
      </p:nvGrpSpPr>
      <p:grpSpPr>
        <a:xfrm>
          <a:off x="0" y="0"/>
          <a:ext cx="0" cy="0"/>
          <a:chOff x="0" y="0"/>
          <a:chExt cx="0" cy="0"/>
        </a:xfrm>
      </p:grpSpPr>
      <p:pic>
        <p:nvPicPr>
          <p:cNvPr id="103" name="Google Shape;103;p1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2">
  <p:cSld name="TITLE_1_1_1_1">
    <p:bg>
      <p:bgPr>
        <a:solidFill>
          <a:srgbClr val="220337"/>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l="308" t="357" r="327" b="367"/>
          <a:stretch/>
        </p:blipFill>
        <p:spPr>
          <a:xfrm>
            <a:off x="0" y="250"/>
            <a:ext cx="9143997" cy="5143501"/>
          </a:xfrm>
          <a:prstGeom prst="rect">
            <a:avLst/>
          </a:prstGeom>
          <a:noFill/>
          <a:ln>
            <a:noFill/>
          </a:ln>
        </p:spPr>
      </p:pic>
      <p:pic>
        <p:nvPicPr>
          <p:cNvPr id="16" name="Google Shape;16;p3" descr="New York University logo"/>
          <p:cNvPicPr preferRelativeResize="0"/>
          <p:nvPr/>
        </p:nvPicPr>
        <p:blipFill rotWithShape="1">
          <a:blip r:embed="rId3">
            <a:alphaModFix/>
          </a:blip>
          <a:srcRect/>
          <a:stretch/>
        </p:blipFill>
        <p:spPr>
          <a:xfrm>
            <a:off x="4047363" y="427947"/>
            <a:ext cx="1049175" cy="356100"/>
          </a:xfrm>
          <a:prstGeom prst="rect">
            <a:avLst/>
          </a:prstGeom>
          <a:noFill/>
          <a:ln>
            <a:noFill/>
          </a:ln>
        </p:spPr>
      </p:pic>
      <p:sp>
        <p:nvSpPr>
          <p:cNvPr id="17" name="Google Shape;17;p3"/>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8" name="Google Shape;18;p3"/>
          <p:cNvSpPr txBox="1">
            <a:spLocks noGrp="1"/>
          </p:cNvSpPr>
          <p:nvPr>
            <p:ph type="body" idx="1"/>
          </p:nvPr>
        </p:nvSpPr>
        <p:spPr>
          <a:xfrm>
            <a:off x="2496200" y="4275729"/>
            <a:ext cx="4151400" cy="304500"/>
          </a:xfrm>
          <a:prstGeom prst="rect">
            <a:avLst/>
          </a:prstGeom>
        </p:spPr>
        <p:txBody>
          <a:bodyPr spcFirstLastPara="1" wrap="square" lIns="91425" tIns="91425" rIns="91425" bIns="91425" anchor="t" anchorCtr="0">
            <a:noAutofit/>
          </a:bodyPr>
          <a:lstStyle>
            <a:lvl1pPr marL="457200" lvl="0"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marL="914400" lvl="1"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marL="1371600" lvl="2"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marL="1828800" lvl="3"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marL="2286000" lvl="4"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marL="2743200" lvl="5"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marL="3200400" lvl="6"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marL="3657600" lvl="7"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marL="4114800" lvl="8" indent="-292100" algn="ctr" rtl="0">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a:endParaRPr/>
          </a:p>
        </p:txBody>
      </p:sp>
      <p:sp>
        <p:nvSpPr>
          <p:cNvPr id="19" name="Google Shape;19;p3"/>
          <p:cNvSpPr txBox="1">
            <a:spLocks noGrp="1"/>
          </p:cNvSpPr>
          <p:nvPr>
            <p:ph type="subTitle" idx="2"/>
          </p:nvPr>
        </p:nvSpPr>
        <p:spPr>
          <a:xfrm>
            <a:off x="2496200" y="2791614"/>
            <a:ext cx="41514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2" name="Google Shape;22;p4"/>
          <p:cNvSpPr txBox="1">
            <a:spLocks noGrp="1"/>
          </p:cNvSpPr>
          <p:nvPr>
            <p:ph type="title"/>
          </p:nvPr>
        </p:nvSpPr>
        <p:spPr>
          <a:xfrm>
            <a:off x="1506000" y="1385509"/>
            <a:ext cx="6131700" cy="1638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23" name="Google Shape;23;p4"/>
          <p:cNvSpPr txBox="1">
            <a:spLocks noGrp="1"/>
          </p:cNvSpPr>
          <p:nvPr>
            <p:ph type="subTitle" idx="1"/>
          </p:nvPr>
        </p:nvSpPr>
        <p:spPr>
          <a:xfrm>
            <a:off x="2462575" y="2959018"/>
            <a:ext cx="4218600" cy="73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26" name="Google Shape;26;p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a:spLocks noGrp="1"/>
          </p:cNvSpPr>
          <p:nvPr>
            <p:ph type="title"/>
          </p:nvPr>
        </p:nvSpPr>
        <p:spPr>
          <a:xfrm>
            <a:off x="311700" y="587975"/>
            <a:ext cx="6551100" cy="657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448400"/>
            <a:ext cx="6551100" cy="2246700"/>
          </a:xfrm>
          <a:prstGeom prst="rect">
            <a:avLst/>
          </a:prstGeom>
        </p:spPr>
        <p:txBody>
          <a:bodyPr spcFirstLastPara="1" wrap="square" lIns="91425" tIns="91425" rIns="91425" bIns="91425" anchor="t" anchorCtr="0">
            <a:noAutofit/>
          </a:bodyPr>
          <a:lstStyle>
            <a:lvl1pPr marL="457200" lvl="0" indent="-342900">
              <a:lnSpc>
                <a:spcPct val="125000"/>
              </a:lnSpc>
              <a:spcBef>
                <a:spcPts val="0"/>
              </a:spcBef>
              <a:spcAft>
                <a:spcPts val="0"/>
              </a:spcAft>
              <a:buSzPts val="18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pic>
        <p:nvPicPr>
          <p:cNvPr id="29" name="Google Shape;29;p5"/>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587970"/>
            <a:ext cx="4945500" cy="1137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311700" y="2467949"/>
            <a:ext cx="3999900" cy="18078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800"/>
              </a:spcBef>
              <a:spcAft>
                <a:spcPts val="0"/>
              </a:spcAft>
              <a:buSzPts val="1200"/>
              <a:buChar char="○"/>
              <a:defRPr sz="1200"/>
            </a:lvl2pPr>
            <a:lvl3pPr marL="1371600" lvl="2" indent="-304800">
              <a:lnSpc>
                <a:spcPct val="125000"/>
              </a:lnSpc>
              <a:spcBef>
                <a:spcPts val="800"/>
              </a:spcBef>
              <a:spcAft>
                <a:spcPts val="0"/>
              </a:spcAft>
              <a:buSzPts val="1200"/>
              <a:buChar char="■"/>
              <a:defRPr sz="1200"/>
            </a:lvl3pPr>
            <a:lvl4pPr marL="1828800" lvl="3" indent="-304800">
              <a:lnSpc>
                <a:spcPct val="125000"/>
              </a:lnSpc>
              <a:spcBef>
                <a:spcPts val="800"/>
              </a:spcBef>
              <a:spcAft>
                <a:spcPts val="0"/>
              </a:spcAft>
              <a:buSzPts val="1200"/>
              <a:buChar char="●"/>
              <a:defRPr sz="1200"/>
            </a:lvl4pPr>
            <a:lvl5pPr marL="2286000" lvl="4" indent="-304800">
              <a:lnSpc>
                <a:spcPct val="125000"/>
              </a:lnSpc>
              <a:spcBef>
                <a:spcPts val="800"/>
              </a:spcBef>
              <a:spcAft>
                <a:spcPts val="0"/>
              </a:spcAft>
              <a:buSzPts val="1200"/>
              <a:buChar char="○"/>
              <a:defRPr sz="1200"/>
            </a:lvl5pPr>
            <a:lvl6pPr marL="2743200" lvl="5" indent="-304800">
              <a:lnSpc>
                <a:spcPct val="125000"/>
              </a:lnSpc>
              <a:spcBef>
                <a:spcPts val="800"/>
              </a:spcBef>
              <a:spcAft>
                <a:spcPts val="0"/>
              </a:spcAft>
              <a:buSzPts val="1200"/>
              <a:buChar char="■"/>
              <a:defRPr sz="1200"/>
            </a:lvl6pPr>
            <a:lvl7pPr marL="3200400" lvl="6" indent="-304800">
              <a:lnSpc>
                <a:spcPct val="125000"/>
              </a:lnSpc>
              <a:spcBef>
                <a:spcPts val="800"/>
              </a:spcBef>
              <a:spcAft>
                <a:spcPts val="0"/>
              </a:spcAft>
              <a:buSzPts val="1200"/>
              <a:buChar char="●"/>
              <a:defRPr sz="1200"/>
            </a:lvl7pPr>
            <a:lvl8pPr marL="3657600" lvl="7" indent="-304800">
              <a:lnSpc>
                <a:spcPct val="125000"/>
              </a:lnSpc>
              <a:spcBef>
                <a:spcPts val="800"/>
              </a:spcBef>
              <a:spcAft>
                <a:spcPts val="0"/>
              </a:spcAft>
              <a:buSzPts val="1200"/>
              <a:buChar char="○"/>
              <a:defRPr sz="1200"/>
            </a:lvl8pPr>
            <a:lvl9pPr marL="4114800" lvl="8" indent="-304800">
              <a:lnSpc>
                <a:spcPct val="125000"/>
              </a:lnSpc>
              <a:spcBef>
                <a:spcPts val="800"/>
              </a:spcBef>
              <a:spcAft>
                <a:spcPts val="800"/>
              </a:spcAft>
              <a:buSzPts val="1200"/>
              <a:buChar char="■"/>
              <a:defRPr sz="1200"/>
            </a:lvl9pPr>
          </a:lstStyle>
          <a:p>
            <a:endParaRPr/>
          </a:p>
        </p:txBody>
      </p:sp>
      <p:sp>
        <p:nvSpPr>
          <p:cNvPr id="33" name="Google Shape;33;p6"/>
          <p:cNvSpPr txBox="1">
            <a:spLocks noGrp="1"/>
          </p:cNvSpPr>
          <p:nvPr>
            <p:ph type="body" idx="2"/>
          </p:nvPr>
        </p:nvSpPr>
        <p:spPr>
          <a:xfrm>
            <a:off x="4619925" y="2467949"/>
            <a:ext cx="3999900" cy="18078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800"/>
              </a:spcBef>
              <a:spcAft>
                <a:spcPts val="0"/>
              </a:spcAft>
              <a:buSzPts val="1200"/>
              <a:buChar char="○"/>
              <a:defRPr sz="1200"/>
            </a:lvl2pPr>
            <a:lvl3pPr marL="1371600" lvl="2" indent="-304800">
              <a:lnSpc>
                <a:spcPct val="125000"/>
              </a:lnSpc>
              <a:spcBef>
                <a:spcPts val="800"/>
              </a:spcBef>
              <a:spcAft>
                <a:spcPts val="0"/>
              </a:spcAft>
              <a:buSzPts val="1200"/>
              <a:buChar char="■"/>
              <a:defRPr sz="1200"/>
            </a:lvl3pPr>
            <a:lvl4pPr marL="1828800" lvl="3" indent="-304800">
              <a:lnSpc>
                <a:spcPct val="125000"/>
              </a:lnSpc>
              <a:spcBef>
                <a:spcPts val="800"/>
              </a:spcBef>
              <a:spcAft>
                <a:spcPts val="0"/>
              </a:spcAft>
              <a:buSzPts val="1200"/>
              <a:buChar char="●"/>
              <a:defRPr sz="1200"/>
            </a:lvl4pPr>
            <a:lvl5pPr marL="2286000" lvl="4" indent="-304800">
              <a:lnSpc>
                <a:spcPct val="125000"/>
              </a:lnSpc>
              <a:spcBef>
                <a:spcPts val="800"/>
              </a:spcBef>
              <a:spcAft>
                <a:spcPts val="0"/>
              </a:spcAft>
              <a:buSzPts val="1200"/>
              <a:buChar char="○"/>
              <a:defRPr sz="1200"/>
            </a:lvl5pPr>
            <a:lvl6pPr marL="2743200" lvl="5" indent="-304800">
              <a:lnSpc>
                <a:spcPct val="125000"/>
              </a:lnSpc>
              <a:spcBef>
                <a:spcPts val="800"/>
              </a:spcBef>
              <a:spcAft>
                <a:spcPts val="0"/>
              </a:spcAft>
              <a:buSzPts val="1200"/>
              <a:buChar char="■"/>
              <a:defRPr sz="1200"/>
            </a:lvl6pPr>
            <a:lvl7pPr marL="3200400" lvl="6" indent="-304800">
              <a:lnSpc>
                <a:spcPct val="125000"/>
              </a:lnSpc>
              <a:spcBef>
                <a:spcPts val="800"/>
              </a:spcBef>
              <a:spcAft>
                <a:spcPts val="0"/>
              </a:spcAft>
              <a:buSzPts val="1200"/>
              <a:buChar char="●"/>
              <a:defRPr sz="1200"/>
            </a:lvl7pPr>
            <a:lvl8pPr marL="3657600" lvl="7" indent="-304800">
              <a:lnSpc>
                <a:spcPct val="125000"/>
              </a:lnSpc>
              <a:spcBef>
                <a:spcPts val="800"/>
              </a:spcBef>
              <a:spcAft>
                <a:spcPts val="0"/>
              </a:spcAft>
              <a:buSzPts val="1200"/>
              <a:buChar char="○"/>
              <a:defRPr sz="1200"/>
            </a:lvl8pPr>
            <a:lvl9pPr marL="4114800" lvl="8" indent="-304800">
              <a:lnSpc>
                <a:spcPct val="125000"/>
              </a:lnSpc>
              <a:spcBef>
                <a:spcPts val="800"/>
              </a:spcBef>
              <a:spcAft>
                <a:spcPts val="800"/>
              </a:spcAft>
              <a:buSzPts val="1200"/>
              <a:buChar char="■"/>
              <a:defRPr sz="1200"/>
            </a:lvl9pPr>
          </a:lstStyle>
          <a:p>
            <a:endParaRPr/>
          </a:p>
        </p:txBody>
      </p:sp>
      <p:pic>
        <p:nvPicPr>
          <p:cNvPr id="34" name="Google Shape;34;p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36" name="Google Shape;36;p6"/>
          <p:cNvSpPr txBox="1">
            <a:spLocks noGrp="1"/>
          </p:cNvSpPr>
          <p:nvPr>
            <p:ph type="subTitle" idx="3"/>
          </p:nvPr>
        </p:nvSpPr>
        <p:spPr>
          <a:xfrm>
            <a:off x="311700" y="2054620"/>
            <a:ext cx="3999900" cy="411600"/>
          </a:xfrm>
          <a:prstGeom prst="rect">
            <a:avLst/>
          </a:prstGeom>
        </p:spPr>
        <p:txBody>
          <a:bodyPr spcFirstLastPara="1" wrap="square" lIns="91425" tIns="91425" rIns="91425" bIns="91425" anchor="t" anchorCtr="0">
            <a:noAutofit/>
          </a:bodyPr>
          <a:lstStyle>
            <a:lvl1pPr lvl="0">
              <a:spcBef>
                <a:spcPts val="0"/>
              </a:spcBef>
              <a:spcAft>
                <a:spcPts val="0"/>
              </a:spcAft>
              <a:buNone/>
              <a:defRPr sz="1400" b="1">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7" name="Google Shape;37;p6"/>
          <p:cNvSpPr txBox="1">
            <a:spLocks noGrp="1"/>
          </p:cNvSpPr>
          <p:nvPr>
            <p:ph type="subTitle" idx="4"/>
          </p:nvPr>
        </p:nvSpPr>
        <p:spPr>
          <a:xfrm>
            <a:off x="4619925" y="2054620"/>
            <a:ext cx="39999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8" name="Google Shape;38;p6"/>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41" name="Google Shape;41;p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708000"/>
            <a:ext cx="3132300" cy="755700"/>
          </a:xfrm>
          <a:prstGeom prst="rect">
            <a:avLst/>
          </a:prstGeom>
        </p:spPr>
        <p:txBody>
          <a:bodyPr spcFirstLastPara="1" wrap="square" lIns="91425" tIns="91425" rIns="91425" bIns="91425" anchor="b" anchorCtr="0">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8"/>
          <p:cNvSpPr txBox="1">
            <a:spLocks noGrp="1"/>
          </p:cNvSpPr>
          <p:nvPr>
            <p:ph type="body" idx="1"/>
          </p:nvPr>
        </p:nvSpPr>
        <p:spPr>
          <a:xfrm>
            <a:off x="311700" y="1542000"/>
            <a:ext cx="3054600" cy="288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pic>
        <p:nvPicPr>
          <p:cNvPr id="47" name="Google Shape;47;p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t="29770"/>
          <a:stretch/>
        </p:blipFill>
        <p:spPr>
          <a:xfrm>
            <a:off x="0" y="1"/>
            <a:ext cx="9144003"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1772975" y="528144"/>
            <a:ext cx="5597700" cy="2475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a:p>
        </p:txBody>
      </p:sp>
      <p:pic>
        <p:nvPicPr>
          <p:cNvPr id="52" name="Google Shape;52;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
        <p:nvSpPr>
          <p:cNvPr id="54" name="Google Shape;54;p9"/>
          <p:cNvSpPr txBox="1">
            <a:spLocks noGrp="1"/>
          </p:cNvSpPr>
          <p:nvPr>
            <p:ph type="body" idx="1"/>
          </p:nvPr>
        </p:nvSpPr>
        <p:spPr>
          <a:xfrm>
            <a:off x="2120250" y="2660325"/>
            <a:ext cx="4903500" cy="1615500"/>
          </a:xfrm>
          <a:prstGeom prst="rect">
            <a:avLst/>
          </a:prstGeom>
        </p:spPr>
        <p:txBody>
          <a:bodyPr spcFirstLastPara="1" wrap="square" lIns="91425" tIns="91425" rIns="91425" bIns="91425" anchor="t" anchorCtr="0">
            <a:noAutofit/>
          </a:bodyPr>
          <a:lstStyle>
            <a:lvl1pPr marL="457200" lvl="0" indent="-330200" algn="ctr">
              <a:lnSpc>
                <a:spcPct val="125000"/>
              </a:lnSpc>
              <a:spcBef>
                <a:spcPts val="0"/>
              </a:spcBef>
              <a:spcAft>
                <a:spcPts val="0"/>
              </a:spcAft>
              <a:buSzPts val="1600"/>
              <a:buChar char="●"/>
              <a:defRPr sz="1600"/>
            </a:lvl1pPr>
            <a:lvl2pPr marL="914400" lvl="1" indent="-330200" algn="ctr">
              <a:lnSpc>
                <a:spcPct val="125000"/>
              </a:lnSpc>
              <a:spcBef>
                <a:spcPts val="0"/>
              </a:spcBef>
              <a:spcAft>
                <a:spcPts val="0"/>
              </a:spcAft>
              <a:buSzPts val="1600"/>
              <a:buChar char="○"/>
              <a:defRPr sz="1600"/>
            </a:lvl2pPr>
            <a:lvl3pPr marL="1371600" lvl="2" indent="-330200" algn="ctr">
              <a:lnSpc>
                <a:spcPct val="125000"/>
              </a:lnSpc>
              <a:spcBef>
                <a:spcPts val="0"/>
              </a:spcBef>
              <a:spcAft>
                <a:spcPts val="0"/>
              </a:spcAft>
              <a:buSzPts val="1600"/>
              <a:buChar char="■"/>
              <a:defRPr sz="1600"/>
            </a:lvl3pPr>
            <a:lvl4pPr marL="1828800" lvl="3" indent="-330200" algn="ctr">
              <a:lnSpc>
                <a:spcPct val="125000"/>
              </a:lnSpc>
              <a:spcBef>
                <a:spcPts val="0"/>
              </a:spcBef>
              <a:spcAft>
                <a:spcPts val="0"/>
              </a:spcAft>
              <a:buSzPts val="1600"/>
              <a:buChar char="●"/>
              <a:defRPr sz="1600"/>
            </a:lvl4pPr>
            <a:lvl5pPr marL="2286000" lvl="4" indent="-330200" algn="ctr">
              <a:lnSpc>
                <a:spcPct val="125000"/>
              </a:lnSpc>
              <a:spcBef>
                <a:spcPts val="0"/>
              </a:spcBef>
              <a:spcAft>
                <a:spcPts val="0"/>
              </a:spcAft>
              <a:buSzPts val="1600"/>
              <a:buChar char="○"/>
              <a:defRPr sz="1600"/>
            </a:lvl5pPr>
            <a:lvl6pPr marL="2743200" lvl="5" indent="-330200" algn="ctr">
              <a:lnSpc>
                <a:spcPct val="125000"/>
              </a:lnSpc>
              <a:spcBef>
                <a:spcPts val="0"/>
              </a:spcBef>
              <a:spcAft>
                <a:spcPts val="0"/>
              </a:spcAft>
              <a:buSzPts val="1600"/>
              <a:buChar char="■"/>
              <a:defRPr sz="1600"/>
            </a:lvl6pPr>
            <a:lvl7pPr marL="3200400" lvl="6" indent="-330200" algn="ctr">
              <a:lnSpc>
                <a:spcPct val="125000"/>
              </a:lnSpc>
              <a:spcBef>
                <a:spcPts val="0"/>
              </a:spcBef>
              <a:spcAft>
                <a:spcPts val="0"/>
              </a:spcAft>
              <a:buSzPts val="1600"/>
              <a:buChar char="●"/>
              <a:defRPr sz="1600"/>
            </a:lvl7pPr>
            <a:lvl8pPr marL="3657600" lvl="7" indent="-330200" algn="ctr">
              <a:lnSpc>
                <a:spcPct val="125000"/>
              </a:lnSpc>
              <a:spcBef>
                <a:spcPts val="0"/>
              </a:spcBef>
              <a:spcAft>
                <a:spcPts val="0"/>
              </a:spcAft>
              <a:buSzPts val="1600"/>
              <a:buChar char="○"/>
              <a:defRPr sz="1600"/>
            </a:lvl8pPr>
            <a:lvl9pPr marL="4114800" lvl="8" indent="-330200" algn="ctr">
              <a:lnSpc>
                <a:spcPct val="125000"/>
              </a:lnSpc>
              <a:spcBef>
                <a:spcPts val="0"/>
              </a:spcBef>
              <a:spcAft>
                <a:spcPts val="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10" descr=" "/>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8" name="Google Shape;58;p10"/>
          <p:cNvSpPr txBox="1">
            <a:spLocks noGrp="1"/>
          </p:cNvSpPr>
          <p:nvPr>
            <p:ph type="subTitle" idx="1"/>
          </p:nvPr>
        </p:nvSpPr>
        <p:spPr>
          <a:xfrm>
            <a:off x="294375" y="2803075"/>
            <a:ext cx="3616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10"/>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60" name="Google Shape;60;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chemeClr val="accent2"/>
                </a:solidFill>
                <a:latin typeface="Montserrat"/>
                <a:ea typeface="Montserrat"/>
                <a:cs typeface="Montserrat"/>
                <a:sym typeface="Montserrat"/>
              </a:rPr>
              <a:t>‹#›</a:t>
            </a:fld>
            <a:endParaRPr sz="700" b="1">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88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3600"/>
              <a:buFont typeface="Frank Ruhl Libre"/>
              <a:buNone/>
              <a:defRPr sz="3600" b="1">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904850" y="1253682"/>
            <a:ext cx="7333800" cy="15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Evaluation of Biomechanics Associated with Muscle Spindle Afferent Firing</a:t>
            </a:r>
            <a:endParaRPr sz="3100" dirty="0"/>
          </a:p>
        </p:txBody>
      </p:sp>
      <p:sp>
        <p:nvSpPr>
          <p:cNvPr id="111" name="Google Shape;111;p19"/>
          <p:cNvSpPr txBox="1">
            <a:spLocks noGrp="1"/>
          </p:cNvSpPr>
          <p:nvPr>
            <p:ph type="body" idx="1"/>
          </p:nvPr>
        </p:nvSpPr>
        <p:spPr>
          <a:xfrm>
            <a:off x="2496200" y="4275729"/>
            <a:ext cx="4151400" cy="30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Presentation by Faisal Reza, Dipta Paul, Supreeth Krishna</a:t>
            </a:r>
            <a:endParaRPr/>
          </a:p>
        </p:txBody>
      </p:sp>
      <p:sp>
        <p:nvSpPr>
          <p:cNvPr id="112" name="Google Shape;112;p19"/>
          <p:cNvSpPr txBox="1">
            <a:spLocks noGrp="1"/>
          </p:cNvSpPr>
          <p:nvPr>
            <p:ph type="subTitle" idx="2"/>
          </p:nvPr>
        </p:nvSpPr>
        <p:spPr>
          <a:xfrm>
            <a:off x="2496200" y="2791614"/>
            <a:ext cx="41514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BE-GY 6783 Biomechanics for Biomedical Engineers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Intrafusal Muscle Modeling</a:t>
            </a:r>
            <a:endParaRPr/>
          </a:p>
        </p:txBody>
      </p:sp>
      <p:pic>
        <p:nvPicPr>
          <p:cNvPr id="185" name="Google Shape;185;p28"/>
          <p:cNvPicPr preferRelativeResize="0"/>
          <p:nvPr/>
        </p:nvPicPr>
        <p:blipFill>
          <a:blip r:embed="rId3">
            <a:alphaModFix/>
          </a:blip>
          <a:stretch>
            <a:fillRect/>
          </a:stretch>
        </p:blipFill>
        <p:spPr>
          <a:xfrm>
            <a:off x="998025" y="1290475"/>
            <a:ext cx="2838450" cy="2276475"/>
          </a:xfrm>
          <a:prstGeom prst="rect">
            <a:avLst/>
          </a:prstGeom>
          <a:noFill/>
          <a:ln>
            <a:noFill/>
          </a:ln>
        </p:spPr>
      </p:pic>
      <p:pic>
        <p:nvPicPr>
          <p:cNvPr id="186" name="Google Shape;186;p28"/>
          <p:cNvPicPr preferRelativeResize="0"/>
          <p:nvPr/>
        </p:nvPicPr>
        <p:blipFill>
          <a:blip r:embed="rId4">
            <a:alphaModFix/>
          </a:blip>
          <a:stretch>
            <a:fillRect/>
          </a:stretch>
        </p:blipFill>
        <p:spPr>
          <a:xfrm>
            <a:off x="4514225" y="1492275"/>
            <a:ext cx="4329540" cy="1222050"/>
          </a:xfrm>
          <a:prstGeom prst="rect">
            <a:avLst/>
          </a:prstGeom>
          <a:noFill/>
          <a:ln>
            <a:noFill/>
          </a:ln>
        </p:spPr>
      </p:pic>
      <p:sp>
        <p:nvSpPr>
          <p:cNvPr id="187" name="Google Shape;187;p28"/>
          <p:cNvSpPr txBox="1"/>
          <p:nvPr/>
        </p:nvSpPr>
        <p:spPr>
          <a:xfrm>
            <a:off x="782825" y="3566950"/>
            <a:ext cx="3665700" cy="3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Montserrat"/>
                <a:ea typeface="Montserrat"/>
                <a:cs typeface="Montserrat"/>
                <a:sym typeface="Montserrat"/>
              </a:rPr>
              <a:t>Focused on thick filament kinetics and greatly simplified thin filament instead of simulated coupled dynamics between myosin heads and actin binding sites</a:t>
            </a:r>
            <a:endParaRPr sz="1100">
              <a:latin typeface="Montserrat"/>
              <a:ea typeface="Montserrat"/>
              <a:cs typeface="Montserrat"/>
              <a:sym typeface="Montserrat"/>
            </a:endParaRPr>
          </a:p>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sp>
        <p:nvSpPr>
          <p:cNvPr id="188" name="Google Shape;188;p28"/>
          <p:cNvSpPr txBox="1"/>
          <p:nvPr/>
        </p:nvSpPr>
        <p:spPr>
          <a:xfrm>
            <a:off x="4673475" y="2714325"/>
            <a:ext cx="3665700" cy="3663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Force in each half sarcomere calculated as sum of two components: active component generated by cycling activity of myosin heads and passive component generated by simulated linear spring</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Model calculates force of half sarcomere at each time step, adds forces generated from each myosin head attached to actin binding site (active force) with elastic force of titin (passive force)</a:t>
            </a:r>
            <a:endParaRPr sz="1100">
              <a:latin typeface="Montserrat"/>
              <a:ea typeface="Montserrat"/>
              <a:cs typeface="Montserrat"/>
              <a:sym typeface="Montserrat"/>
            </a:endParaRPr>
          </a:p>
          <a:p>
            <a:pPr marL="457200" lvl="0" indent="0" algn="l" rtl="0">
              <a:lnSpc>
                <a:spcPct val="115000"/>
              </a:lnSpc>
              <a:spcBef>
                <a:spcPts val="0"/>
              </a:spcBef>
              <a:spcAft>
                <a:spcPts val="0"/>
              </a:spcAft>
              <a:buNone/>
            </a:pPr>
            <a:endParaRPr sz="1100">
              <a:latin typeface="Montserrat"/>
              <a:ea typeface="Montserrat"/>
              <a:cs typeface="Montserrat"/>
              <a:sym typeface="Montserrat"/>
            </a:endParaRPr>
          </a:p>
          <a:p>
            <a:pPr marL="0" lvl="0" indent="0" algn="l" rtl="0">
              <a:lnSpc>
                <a:spcPct val="115000"/>
              </a:lnSpc>
              <a:spcBef>
                <a:spcPts val="0"/>
              </a:spcBef>
              <a:spcAft>
                <a:spcPts val="0"/>
              </a:spcAft>
              <a:buNone/>
            </a:pPr>
            <a:endParaRPr sz="1100">
              <a:latin typeface="Montserrat"/>
              <a:ea typeface="Montserrat"/>
              <a:cs typeface="Montserrat"/>
              <a:sym typeface="Montserrat"/>
            </a:endParaRPr>
          </a:p>
        </p:txBody>
      </p:sp>
      <p:sp>
        <p:nvSpPr>
          <p:cNvPr id="189" name="Google Shape;189;p28"/>
          <p:cNvSpPr txBox="1"/>
          <p:nvPr/>
        </p:nvSpPr>
        <p:spPr>
          <a:xfrm>
            <a:off x="3698200" y="12904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
        <p:nvSpPr>
          <p:cNvPr id="190" name="Google Shape;190;p28"/>
          <p:cNvSpPr txBox="1"/>
          <p:nvPr/>
        </p:nvSpPr>
        <p:spPr>
          <a:xfrm>
            <a:off x="8518425" y="19186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9"/>
          <p:cNvPicPr preferRelativeResize="0"/>
          <p:nvPr/>
        </p:nvPicPr>
        <p:blipFill>
          <a:blip r:embed="rId3">
            <a:alphaModFix/>
          </a:blip>
          <a:stretch>
            <a:fillRect/>
          </a:stretch>
        </p:blipFill>
        <p:spPr>
          <a:xfrm>
            <a:off x="2805113" y="1313725"/>
            <a:ext cx="3533775" cy="1638300"/>
          </a:xfrm>
          <a:prstGeom prst="rect">
            <a:avLst/>
          </a:prstGeom>
          <a:noFill/>
          <a:ln>
            <a:noFill/>
          </a:ln>
        </p:spPr>
      </p:pic>
      <p:sp>
        <p:nvSpPr>
          <p:cNvPr id="196" name="Google Shape;196;p29"/>
          <p:cNvSpPr txBox="1"/>
          <p:nvPr/>
        </p:nvSpPr>
        <p:spPr>
          <a:xfrm>
            <a:off x="832525" y="2952025"/>
            <a:ext cx="7802400" cy="1121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12121"/>
              </a:buClr>
              <a:buSzPts val="1200"/>
              <a:buFont typeface="Montserrat"/>
              <a:buChar char="-"/>
            </a:pPr>
            <a:r>
              <a:rPr lang="en" sz="1200">
                <a:solidFill>
                  <a:srgbClr val="333333"/>
                </a:solidFill>
                <a:latin typeface="Montserrat"/>
                <a:ea typeface="Montserrat"/>
                <a:cs typeface="Montserrat"/>
                <a:sym typeface="Montserrat"/>
              </a:rPr>
              <a:t>M</a:t>
            </a:r>
            <a:r>
              <a:rPr lang="en" sz="1200">
                <a:solidFill>
                  <a:srgbClr val="212121"/>
                </a:solidFill>
                <a:highlight>
                  <a:srgbClr val="FFFFFF"/>
                </a:highlight>
                <a:latin typeface="Montserrat"/>
                <a:ea typeface="Montserrat"/>
                <a:cs typeface="Montserrat"/>
                <a:sym typeface="Montserrat"/>
              </a:rPr>
              <a:t>yosin cycling dynamics were modeled using a two-state system in which each myosin head could either be attached as a cross-bridge with length </a:t>
            </a:r>
            <a:r>
              <a:rPr lang="en" sz="1200">
                <a:solidFill>
                  <a:srgbClr val="212121"/>
                </a:solidFill>
                <a:latin typeface="Montserrat"/>
                <a:ea typeface="Montserrat"/>
                <a:cs typeface="Montserrat"/>
                <a:sym typeface="Montserrat"/>
              </a:rPr>
              <a:t>x</a:t>
            </a:r>
            <a:r>
              <a:rPr lang="en" sz="1200">
                <a:solidFill>
                  <a:srgbClr val="212121"/>
                </a:solidFill>
                <a:highlight>
                  <a:srgbClr val="FFFFFF"/>
                </a:highlight>
                <a:latin typeface="Montserrat"/>
                <a:ea typeface="Montserrat"/>
                <a:cs typeface="Montserrat"/>
                <a:sym typeface="Montserrat"/>
              </a:rPr>
              <a:t>, or detached</a:t>
            </a:r>
            <a:endParaRPr sz="1200">
              <a:solidFill>
                <a:srgbClr val="212121"/>
              </a:solidFill>
              <a:highlight>
                <a:srgbClr val="FFFFFF"/>
              </a:highlight>
              <a:latin typeface="Montserrat"/>
              <a:ea typeface="Montserrat"/>
              <a:cs typeface="Montserrat"/>
              <a:sym typeface="Montserrat"/>
            </a:endParaRPr>
          </a:p>
          <a:p>
            <a:pPr marL="457200" lvl="0" indent="-304800" algn="l" rtl="0">
              <a:lnSpc>
                <a:spcPct val="115000"/>
              </a:lnSpc>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Numbers of myosin heads in each of these states were governed by the system of partial differential equations</a:t>
            </a:r>
            <a:endParaRPr sz="1200">
              <a:solidFill>
                <a:srgbClr val="212121"/>
              </a:solidFill>
              <a:highlight>
                <a:srgbClr val="FFFFFF"/>
              </a:highlight>
              <a:latin typeface="Montserrat"/>
              <a:ea typeface="Montserrat"/>
              <a:cs typeface="Montserrat"/>
              <a:sym typeface="Montserrat"/>
            </a:endParaRPr>
          </a:p>
        </p:txBody>
      </p:sp>
      <p:sp>
        <p:nvSpPr>
          <p:cNvPr id="197" name="Google Shape;197;p29"/>
          <p:cNvSpPr txBox="1"/>
          <p:nvPr/>
        </p:nvSpPr>
        <p:spPr>
          <a:xfrm>
            <a:off x="6731150" y="19482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Computational Model Parameters</a:t>
            </a:r>
            <a:endParaRPr/>
          </a:p>
        </p:txBody>
      </p:sp>
      <p:pic>
        <p:nvPicPr>
          <p:cNvPr id="203" name="Google Shape;203;p30"/>
          <p:cNvPicPr preferRelativeResize="0"/>
          <p:nvPr/>
        </p:nvPicPr>
        <p:blipFill rotWithShape="1">
          <a:blip r:embed="rId3">
            <a:alphaModFix/>
          </a:blip>
          <a:srcRect b="28850"/>
          <a:stretch/>
        </p:blipFill>
        <p:spPr>
          <a:xfrm>
            <a:off x="3446900" y="1702825"/>
            <a:ext cx="5650640" cy="2300100"/>
          </a:xfrm>
          <a:prstGeom prst="rect">
            <a:avLst/>
          </a:prstGeom>
          <a:noFill/>
          <a:ln>
            <a:noFill/>
          </a:ln>
        </p:spPr>
      </p:pic>
      <p:sp>
        <p:nvSpPr>
          <p:cNvPr id="204" name="Google Shape;204;p30"/>
          <p:cNvSpPr txBox="1"/>
          <p:nvPr/>
        </p:nvSpPr>
        <p:spPr>
          <a:xfrm>
            <a:off x="407175" y="1702825"/>
            <a:ext cx="3168300" cy="2300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Constant parameters used in both dynamic and static intrafusal muscle fiber models</a:t>
            </a:r>
            <a:endParaRPr sz="1800">
              <a:solidFill>
                <a:srgbClr val="333333"/>
              </a:solidFill>
              <a:latin typeface="Montserrat"/>
              <a:ea typeface="Montserrat"/>
              <a:cs typeface="Montserrat"/>
              <a:sym typeface="Montserrat"/>
            </a:endParaRPr>
          </a:p>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Parameters did not change in any simulation</a:t>
            </a:r>
            <a:endParaRPr sz="1800">
              <a:solidFill>
                <a:srgbClr val="333333"/>
              </a:solidFill>
              <a:latin typeface="Montserrat"/>
              <a:ea typeface="Montserrat"/>
              <a:cs typeface="Montserrat"/>
              <a:sym typeface="Montserrat"/>
            </a:endParaRPr>
          </a:p>
        </p:txBody>
      </p:sp>
      <p:sp>
        <p:nvSpPr>
          <p:cNvPr id="205" name="Google Shape;205;p30"/>
          <p:cNvSpPr txBox="1"/>
          <p:nvPr/>
        </p:nvSpPr>
        <p:spPr>
          <a:xfrm>
            <a:off x="8411125" y="14544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Muscle Spindle Response to Stretch</a:t>
            </a:r>
            <a:endParaRPr/>
          </a:p>
        </p:txBody>
      </p:sp>
      <p:pic>
        <p:nvPicPr>
          <p:cNvPr id="211" name="Google Shape;211;p31"/>
          <p:cNvPicPr preferRelativeResize="0"/>
          <p:nvPr/>
        </p:nvPicPr>
        <p:blipFill>
          <a:blip r:embed="rId3">
            <a:alphaModFix/>
          </a:blip>
          <a:stretch>
            <a:fillRect/>
          </a:stretch>
        </p:blipFill>
        <p:spPr>
          <a:xfrm>
            <a:off x="1588475" y="2444000"/>
            <a:ext cx="2333625" cy="419100"/>
          </a:xfrm>
          <a:prstGeom prst="rect">
            <a:avLst/>
          </a:prstGeom>
          <a:noFill/>
          <a:ln>
            <a:noFill/>
          </a:ln>
        </p:spPr>
      </p:pic>
      <p:pic>
        <p:nvPicPr>
          <p:cNvPr id="212" name="Google Shape;212;p31"/>
          <p:cNvPicPr preferRelativeResize="0"/>
          <p:nvPr/>
        </p:nvPicPr>
        <p:blipFill>
          <a:blip r:embed="rId4">
            <a:alphaModFix/>
          </a:blip>
          <a:stretch>
            <a:fillRect/>
          </a:stretch>
        </p:blipFill>
        <p:spPr>
          <a:xfrm>
            <a:off x="1994600" y="3393688"/>
            <a:ext cx="1656675" cy="502025"/>
          </a:xfrm>
          <a:prstGeom prst="rect">
            <a:avLst/>
          </a:prstGeom>
          <a:noFill/>
          <a:ln>
            <a:noFill/>
          </a:ln>
        </p:spPr>
      </p:pic>
      <p:pic>
        <p:nvPicPr>
          <p:cNvPr id="213" name="Google Shape;213;p31"/>
          <p:cNvPicPr preferRelativeResize="0"/>
          <p:nvPr/>
        </p:nvPicPr>
        <p:blipFill>
          <a:blip r:embed="rId5">
            <a:alphaModFix/>
          </a:blip>
          <a:stretch>
            <a:fillRect/>
          </a:stretch>
        </p:blipFill>
        <p:spPr>
          <a:xfrm>
            <a:off x="5250275" y="1532625"/>
            <a:ext cx="2733675" cy="619125"/>
          </a:xfrm>
          <a:prstGeom prst="rect">
            <a:avLst/>
          </a:prstGeom>
          <a:noFill/>
          <a:ln>
            <a:noFill/>
          </a:ln>
        </p:spPr>
      </p:pic>
      <p:pic>
        <p:nvPicPr>
          <p:cNvPr id="214" name="Google Shape;214;p31"/>
          <p:cNvPicPr preferRelativeResize="0"/>
          <p:nvPr/>
        </p:nvPicPr>
        <p:blipFill>
          <a:blip r:embed="rId6">
            <a:alphaModFix/>
          </a:blip>
          <a:stretch>
            <a:fillRect/>
          </a:stretch>
        </p:blipFill>
        <p:spPr>
          <a:xfrm>
            <a:off x="5250275" y="3168650"/>
            <a:ext cx="3162300" cy="781050"/>
          </a:xfrm>
          <a:prstGeom prst="rect">
            <a:avLst/>
          </a:prstGeom>
          <a:noFill/>
          <a:ln>
            <a:noFill/>
          </a:ln>
        </p:spPr>
      </p:pic>
      <p:sp>
        <p:nvSpPr>
          <p:cNvPr id="215" name="Google Shape;215;p31"/>
          <p:cNvSpPr txBox="1"/>
          <p:nvPr/>
        </p:nvSpPr>
        <p:spPr>
          <a:xfrm>
            <a:off x="803750" y="1445625"/>
            <a:ext cx="4212900" cy="30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212121"/>
                </a:solidFill>
                <a:highlight>
                  <a:srgbClr val="FFFFFF"/>
                </a:highlight>
                <a:latin typeface="Montserrat"/>
                <a:ea typeface="Montserrat"/>
                <a:cs typeface="Montserrat"/>
                <a:sym typeface="Montserrat"/>
              </a:rPr>
              <a:t>Model consists of two intrafusal muscle fiber models, a static fiber and a dynamic fiber based on observations that muscle spindle primary afferent responses to stretch consist of two components</a:t>
            </a:r>
            <a:endParaRPr sz="1800">
              <a:solidFill>
                <a:srgbClr val="333333"/>
              </a:solidFill>
              <a:latin typeface="Montserrat"/>
              <a:ea typeface="Montserrat"/>
              <a:cs typeface="Montserrat"/>
              <a:sym typeface="Montserrat"/>
            </a:endParaRPr>
          </a:p>
        </p:txBody>
      </p:sp>
      <p:sp>
        <p:nvSpPr>
          <p:cNvPr id="216" name="Google Shape;216;p31"/>
          <p:cNvSpPr txBox="1"/>
          <p:nvPr/>
        </p:nvSpPr>
        <p:spPr>
          <a:xfrm>
            <a:off x="1255288" y="2863100"/>
            <a:ext cx="30000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12121"/>
                </a:solidFill>
                <a:highlight>
                  <a:srgbClr val="FFFFFF"/>
                </a:highlight>
                <a:latin typeface="Montserrat"/>
                <a:ea typeface="Montserrat"/>
                <a:cs typeface="Montserrat"/>
                <a:sym typeface="Montserrat"/>
              </a:rPr>
              <a:t>where the total firing rate of the afferent, </a:t>
            </a:r>
            <a:r>
              <a:rPr lang="en" sz="1000">
                <a:solidFill>
                  <a:srgbClr val="212121"/>
                </a:solidFill>
                <a:latin typeface="Montserrat"/>
                <a:ea typeface="Montserrat"/>
                <a:cs typeface="Montserrat"/>
                <a:sym typeface="Montserrat"/>
              </a:rPr>
              <a:t>r(t)</a:t>
            </a:r>
            <a:r>
              <a:rPr lang="en" sz="1000">
                <a:solidFill>
                  <a:srgbClr val="212121"/>
                </a:solidFill>
                <a:highlight>
                  <a:srgbClr val="FFFFFF"/>
                </a:highlight>
                <a:latin typeface="Montserrat"/>
                <a:ea typeface="Montserrat"/>
                <a:cs typeface="Montserrat"/>
                <a:sym typeface="Montserrat"/>
              </a:rPr>
              <a:t>, is a sum of the dynamic and static fiber components</a:t>
            </a:r>
            <a:endParaRPr sz="1000">
              <a:latin typeface="Montserrat"/>
              <a:ea typeface="Montserrat"/>
              <a:cs typeface="Montserrat"/>
              <a:sym typeface="Montserrat"/>
            </a:endParaRPr>
          </a:p>
        </p:txBody>
      </p:sp>
      <p:sp>
        <p:nvSpPr>
          <p:cNvPr id="217" name="Google Shape;217;p31"/>
          <p:cNvSpPr txBox="1"/>
          <p:nvPr/>
        </p:nvSpPr>
        <p:spPr>
          <a:xfrm>
            <a:off x="5331425" y="4002113"/>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800"/>
              </a:spcAft>
              <a:buNone/>
            </a:pPr>
            <a:r>
              <a:rPr lang="en" sz="1000">
                <a:solidFill>
                  <a:srgbClr val="212121"/>
                </a:solidFill>
                <a:highlight>
                  <a:srgbClr val="FFFFFF"/>
                </a:highlight>
                <a:latin typeface="Montserrat"/>
                <a:ea typeface="Montserrat"/>
                <a:cs typeface="Montserrat"/>
                <a:sym typeface="Montserrat"/>
              </a:rPr>
              <a:t>To account for evidence of occlusive interaction between dynamic and static branches of the muscle spindle Ia afferent ending</a:t>
            </a:r>
            <a:endParaRPr sz="1000">
              <a:latin typeface="Montserrat"/>
              <a:ea typeface="Montserrat"/>
              <a:cs typeface="Montserrat"/>
              <a:sym typeface="Montserrat"/>
            </a:endParaRPr>
          </a:p>
        </p:txBody>
      </p:sp>
      <p:sp>
        <p:nvSpPr>
          <p:cNvPr id="218" name="Google Shape;218;p31"/>
          <p:cNvSpPr txBox="1"/>
          <p:nvPr/>
        </p:nvSpPr>
        <p:spPr>
          <a:xfrm>
            <a:off x="1322938" y="3760025"/>
            <a:ext cx="3000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12121"/>
                </a:solidFill>
                <a:highlight>
                  <a:srgbClr val="FFFFFF"/>
                </a:highlight>
                <a:latin typeface="Montserrat"/>
                <a:ea typeface="Montserrat"/>
                <a:cs typeface="Montserrat"/>
                <a:sym typeface="Montserrat"/>
              </a:rPr>
              <a:t>Static component where </a:t>
            </a:r>
            <a:r>
              <a:rPr lang="en" sz="1000">
                <a:solidFill>
                  <a:srgbClr val="212121"/>
                </a:solidFill>
                <a:latin typeface="Montserrat"/>
                <a:ea typeface="Montserrat"/>
                <a:cs typeface="Montserrat"/>
                <a:sym typeface="Montserrat"/>
              </a:rPr>
              <a:t>kFs</a:t>
            </a:r>
            <a:r>
              <a:rPr lang="en" sz="1000">
                <a:solidFill>
                  <a:srgbClr val="212121"/>
                </a:solidFill>
                <a:highlight>
                  <a:srgbClr val="FFFFFF"/>
                </a:highlight>
                <a:latin typeface="Montserrat"/>
                <a:ea typeface="Montserrat"/>
                <a:cs typeface="Montserrat"/>
                <a:sym typeface="Montserrat"/>
              </a:rPr>
              <a:t> is a constant and </a:t>
            </a:r>
            <a:r>
              <a:rPr lang="en" sz="1000">
                <a:solidFill>
                  <a:srgbClr val="212121"/>
                </a:solidFill>
                <a:latin typeface="Montserrat"/>
                <a:ea typeface="Montserrat"/>
                <a:cs typeface="Montserrat"/>
                <a:sym typeface="Montserrat"/>
              </a:rPr>
              <a:t>Fs(t)</a:t>
            </a:r>
            <a:r>
              <a:rPr lang="en" sz="1000">
                <a:solidFill>
                  <a:srgbClr val="212121"/>
                </a:solidFill>
                <a:highlight>
                  <a:srgbClr val="FFFFFF"/>
                </a:highlight>
                <a:latin typeface="Montserrat"/>
                <a:ea typeface="Montserrat"/>
                <a:cs typeface="Montserrat"/>
                <a:sym typeface="Montserrat"/>
              </a:rPr>
              <a:t> is the total force in the static fiber</a:t>
            </a:r>
            <a:endParaRPr sz="1000">
              <a:latin typeface="Montserrat"/>
              <a:ea typeface="Montserrat"/>
              <a:cs typeface="Montserrat"/>
              <a:sym typeface="Montserrat"/>
            </a:endParaRPr>
          </a:p>
        </p:txBody>
      </p:sp>
      <p:sp>
        <p:nvSpPr>
          <p:cNvPr id="219" name="Google Shape;219;p31"/>
          <p:cNvSpPr txBox="1"/>
          <p:nvPr/>
        </p:nvSpPr>
        <p:spPr>
          <a:xfrm>
            <a:off x="5250275" y="2214425"/>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800"/>
              </a:spcAft>
              <a:buNone/>
            </a:pPr>
            <a:r>
              <a:rPr lang="en" sz="1000">
                <a:solidFill>
                  <a:srgbClr val="212121"/>
                </a:solidFill>
                <a:latin typeface="Montserrat"/>
                <a:ea typeface="Montserrat"/>
                <a:cs typeface="Montserrat"/>
                <a:sym typeface="Montserrat"/>
              </a:rPr>
              <a:t>Dynamic component where kFd and kF˙d are constants, and Fd(t) and F˙d(t) are respectively the force and yank of the cycling cross-bridges in the dynamic fiber</a:t>
            </a:r>
            <a:endParaRPr sz="1000">
              <a:latin typeface="Montserrat"/>
              <a:ea typeface="Montserrat"/>
              <a:cs typeface="Montserrat"/>
              <a:sym typeface="Montserrat"/>
            </a:endParaRPr>
          </a:p>
        </p:txBody>
      </p:sp>
      <p:sp>
        <p:nvSpPr>
          <p:cNvPr id="220" name="Google Shape;220;p31"/>
          <p:cNvSpPr txBox="1"/>
          <p:nvPr/>
        </p:nvSpPr>
        <p:spPr>
          <a:xfrm>
            <a:off x="3968800" y="24755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
        <p:nvSpPr>
          <p:cNvPr id="221" name="Google Shape;221;p31"/>
          <p:cNvSpPr txBox="1"/>
          <p:nvPr/>
        </p:nvSpPr>
        <p:spPr>
          <a:xfrm>
            <a:off x="3968800" y="34600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
        <p:nvSpPr>
          <p:cNvPr id="222" name="Google Shape;222;p31"/>
          <p:cNvSpPr txBox="1"/>
          <p:nvPr/>
        </p:nvSpPr>
        <p:spPr>
          <a:xfrm>
            <a:off x="8412575" y="16575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
        <p:nvSpPr>
          <p:cNvPr id="223" name="Google Shape;223;p31"/>
          <p:cNvSpPr txBox="1"/>
          <p:nvPr/>
        </p:nvSpPr>
        <p:spPr>
          <a:xfrm>
            <a:off x="8412575" y="34600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pic>
        <p:nvPicPr>
          <p:cNvPr id="229" name="Google Shape;229;p32"/>
          <p:cNvPicPr preferRelativeResize="0"/>
          <p:nvPr/>
        </p:nvPicPr>
        <p:blipFill>
          <a:blip r:embed="rId3">
            <a:alphaModFix/>
          </a:blip>
          <a:stretch>
            <a:fillRect/>
          </a:stretch>
        </p:blipFill>
        <p:spPr>
          <a:xfrm>
            <a:off x="3445000" y="530675"/>
            <a:ext cx="5145025" cy="4325350"/>
          </a:xfrm>
          <a:prstGeom prst="rect">
            <a:avLst/>
          </a:prstGeom>
          <a:noFill/>
          <a:ln>
            <a:noFill/>
          </a:ln>
        </p:spPr>
      </p:pic>
      <p:sp>
        <p:nvSpPr>
          <p:cNvPr id="230" name="Google Shape;230;p32"/>
          <p:cNvSpPr txBox="1"/>
          <p:nvPr/>
        </p:nvSpPr>
        <p:spPr>
          <a:xfrm>
            <a:off x="197500" y="1471575"/>
            <a:ext cx="3000000" cy="2706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Recorded muscle spindle afferent axonal potentials and computed instantaneous firing rates (IFRs) in anesthetized rats while stretching the triceps surae muscles</a:t>
            </a:r>
            <a:endParaRPr sz="1200">
              <a:solidFill>
                <a:srgbClr val="212121"/>
              </a:solidFill>
              <a:highlight>
                <a:srgbClr val="FFFFFF"/>
              </a:highlight>
              <a:latin typeface="Montserrat"/>
              <a:ea typeface="Montserrat"/>
              <a:cs typeface="Montserrat"/>
              <a:sym typeface="Montserrat"/>
            </a:endParaRPr>
          </a:p>
          <a:p>
            <a:pPr marL="457200" lvl="0" indent="-304800" algn="l" rtl="0">
              <a:lnSpc>
                <a:spcPct val="115000"/>
              </a:lnSpc>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Muscle fiber forces were estimated by subtracting noncontractile forces from measured whole musculotendon force</a:t>
            </a:r>
            <a:endParaRPr sz="1200">
              <a:solidFill>
                <a:srgbClr val="212121"/>
              </a:solidFill>
              <a:highlight>
                <a:srgbClr val="FFFFFF"/>
              </a:highlight>
              <a:latin typeface="Montserrat"/>
              <a:ea typeface="Montserrat"/>
              <a:cs typeface="Montserrat"/>
              <a:sym typeface="Montserrat"/>
            </a:endParaRPr>
          </a:p>
        </p:txBody>
      </p:sp>
      <p:sp>
        <p:nvSpPr>
          <p:cNvPr id="231" name="Google Shape;231;p32"/>
          <p:cNvSpPr txBox="1"/>
          <p:nvPr/>
        </p:nvSpPr>
        <p:spPr>
          <a:xfrm>
            <a:off x="7937575" y="6323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3"/>
          <p:cNvPicPr preferRelativeResize="0"/>
          <p:nvPr/>
        </p:nvPicPr>
        <p:blipFill>
          <a:blip r:embed="rId3">
            <a:alphaModFix/>
          </a:blip>
          <a:stretch>
            <a:fillRect/>
          </a:stretch>
        </p:blipFill>
        <p:spPr>
          <a:xfrm>
            <a:off x="1621775" y="248525"/>
            <a:ext cx="6359075" cy="4673975"/>
          </a:xfrm>
          <a:prstGeom prst="rect">
            <a:avLst/>
          </a:prstGeom>
          <a:noFill/>
          <a:ln>
            <a:noFill/>
          </a:ln>
        </p:spPr>
      </p:pic>
      <p:sp>
        <p:nvSpPr>
          <p:cNvPr id="237" name="Google Shape;237;p33"/>
          <p:cNvSpPr txBox="1"/>
          <p:nvPr/>
        </p:nvSpPr>
        <p:spPr>
          <a:xfrm>
            <a:off x="8027775" y="2485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4"/>
          <p:cNvPicPr preferRelativeResize="0"/>
          <p:nvPr/>
        </p:nvPicPr>
        <p:blipFill>
          <a:blip r:embed="rId3">
            <a:alphaModFix/>
          </a:blip>
          <a:stretch>
            <a:fillRect/>
          </a:stretch>
        </p:blipFill>
        <p:spPr>
          <a:xfrm>
            <a:off x="3170500" y="12675"/>
            <a:ext cx="3351827" cy="5118150"/>
          </a:xfrm>
          <a:prstGeom prst="rect">
            <a:avLst/>
          </a:prstGeom>
          <a:noFill/>
          <a:ln>
            <a:noFill/>
          </a:ln>
        </p:spPr>
      </p:pic>
      <p:sp>
        <p:nvSpPr>
          <p:cNvPr id="243" name="Google Shape;243;p34"/>
          <p:cNvSpPr txBox="1"/>
          <p:nvPr/>
        </p:nvSpPr>
        <p:spPr>
          <a:xfrm>
            <a:off x="6144000" y="12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5"/>
          <p:cNvPicPr preferRelativeResize="0"/>
          <p:nvPr/>
        </p:nvPicPr>
        <p:blipFill>
          <a:blip r:embed="rId3">
            <a:alphaModFix/>
          </a:blip>
          <a:stretch>
            <a:fillRect/>
          </a:stretch>
        </p:blipFill>
        <p:spPr>
          <a:xfrm>
            <a:off x="1801075" y="316450"/>
            <a:ext cx="5541849" cy="4751425"/>
          </a:xfrm>
          <a:prstGeom prst="rect">
            <a:avLst/>
          </a:prstGeom>
          <a:noFill/>
          <a:ln>
            <a:noFill/>
          </a:ln>
        </p:spPr>
      </p:pic>
      <p:sp>
        <p:nvSpPr>
          <p:cNvPr id="249" name="Google Shape;249;p35"/>
          <p:cNvSpPr txBox="1"/>
          <p:nvPr/>
        </p:nvSpPr>
        <p:spPr>
          <a:xfrm>
            <a:off x="7418925" y="3720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and shortcomings </a:t>
            </a:r>
            <a:endParaRPr/>
          </a:p>
        </p:txBody>
      </p:sp>
      <p:sp>
        <p:nvSpPr>
          <p:cNvPr id="255" name="Google Shape;255;p36"/>
          <p:cNvSpPr txBox="1"/>
          <p:nvPr/>
        </p:nvSpPr>
        <p:spPr>
          <a:xfrm>
            <a:off x="539375" y="1575550"/>
            <a:ext cx="5434500" cy="2514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Designed model with slow cycling myosin in the ‘dynamic’ fiber and fast cycling myosin in the ‘static’ fiber, modeled after nuclear bag and chain fibers</a:t>
            </a:r>
            <a:endParaRPr sz="1200">
              <a:solidFill>
                <a:srgbClr val="212121"/>
              </a:solidFill>
              <a:highlight>
                <a:srgbClr val="FFFFFF"/>
              </a:highlight>
              <a:latin typeface="Montserrat"/>
              <a:ea typeface="Montserrat"/>
              <a:cs typeface="Montserrat"/>
              <a:sym typeface="Montserrat"/>
            </a:endParaRPr>
          </a:p>
          <a:p>
            <a:pPr marL="457200" lvl="0" indent="-304800" algn="l" rtl="0">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Dynamic and static fusimotor effects on Ia afferent stretch sensitivity were closely predicted</a:t>
            </a:r>
            <a:endParaRPr sz="1200">
              <a:solidFill>
                <a:srgbClr val="212121"/>
              </a:solidFill>
              <a:highlight>
                <a:srgbClr val="FFFFFF"/>
              </a:highlight>
              <a:latin typeface="Montserrat"/>
              <a:ea typeface="Montserrat"/>
              <a:cs typeface="Montserrat"/>
              <a:sym typeface="Montserrat"/>
            </a:endParaRPr>
          </a:p>
          <a:p>
            <a:pPr marL="457200" lvl="0" indent="-304800" algn="l" rtl="0">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Variations in force and yank sensitivity account for both overall firing characteristics as well as ‘static-dynamic’ variability across Ia afferents</a:t>
            </a:r>
            <a:endParaRPr sz="1200">
              <a:solidFill>
                <a:srgbClr val="212121"/>
              </a:solidFill>
              <a:highlight>
                <a:srgbClr val="FFFFFF"/>
              </a:highlight>
              <a:latin typeface="Montserrat"/>
              <a:ea typeface="Montserrat"/>
              <a:cs typeface="Montserrat"/>
              <a:sym typeface="Montserrat"/>
            </a:endParaRPr>
          </a:p>
          <a:p>
            <a:pPr marL="457200" lvl="0" indent="-304800" algn="l" rtl="0">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Mechanistic model used the simplest two-state cross-bridge model of actin-myosin interactions</a:t>
            </a:r>
            <a:endParaRPr sz="1200">
              <a:solidFill>
                <a:srgbClr val="212121"/>
              </a:solidFill>
              <a:highlight>
                <a:srgbClr val="FFFFFF"/>
              </a:highlight>
              <a:latin typeface="Montserrat"/>
              <a:ea typeface="Montserrat"/>
              <a:cs typeface="Montserrat"/>
              <a:sym typeface="Montserrat"/>
            </a:endParaRPr>
          </a:p>
          <a:p>
            <a:pPr marL="457200" lvl="0" indent="-304800" algn="l" rtl="0">
              <a:spcBef>
                <a:spcPts val="0"/>
              </a:spcBef>
              <a:spcAft>
                <a:spcPts val="0"/>
              </a:spcAft>
              <a:buClr>
                <a:srgbClr val="212121"/>
              </a:buClr>
              <a:buSzPts val="1200"/>
              <a:buFont typeface="Montserrat"/>
              <a:buChar char="-"/>
            </a:pPr>
            <a:r>
              <a:rPr lang="en" sz="1200">
                <a:solidFill>
                  <a:srgbClr val="212121"/>
                </a:solidFill>
                <a:highlight>
                  <a:srgbClr val="FFFFFF"/>
                </a:highlight>
                <a:latin typeface="Montserrat"/>
                <a:ea typeface="Montserrat"/>
                <a:cs typeface="Montserrat"/>
                <a:sym typeface="Montserrat"/>
              </a:rPr>
              <a:t>Impossible to separate the elastic contributions from endomysial tissue from those in myofilaments [5]</a:t>
            </a:r>
            <a:endParaRPr sz="1200">
              <a:solidFill>
                <a:srgbClr val="21212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200">
              <a:solidFill>
                <a:srgbClr val="21212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200">
              <a:solidFill>
                <a:srgbClr val="333333"/>
              </a:solidFill>
              <a:latin typeface="Montserrat"/>
              <a:ea typeface="Montserrat"/>
              <a:cs typeface="Montserrat"/>
              <a:sym typeface="Montserrat"/>
            </a:endParaRPr>
          </a:p>
        </p:txBody>
      </p:sp>
      <p:pic>
        <p:nvPicPr>
          <p:cNvPr id="256" name="Google Shape;256;p36"/>
          <p:cNvPicPr preferRelativeResize="0"/>
          <p:nvPr/>
        </p:nvPicPr>
        <p:blipFill>
          <a:blip r:embed="rId3">
            <a:alphaModFix/>
          </a:blip>
          <a:stretch>
            <a:fillRect/>
          </a:stretch>
        </p:blipFill>
        <p:spPr>
          <a:xfrm>
            <a:off x="5973875" y="1694450"/>
            <a:ext cx="2838450" cy="2276475"/>
          </a:xfrm>
          <a:prstGeom prst="rect">
            <a:avLst/>
          </a:prstGeom>
          <a:noFill/>
          <a:ln>
            <a:noFill/>
          </a:ln>
        </p:spPr>
      </p:pic>
      <p:sp>
        <p:nvSpPr>
          <p:cNvPr id="257" name="Google Shape;257;p36"/>
          <p:cNvSpPr txBox="1"/>
          <p:nvPr/>
        </p:nvSpPr>
        <p:spPr>
          <a:xfrm>
            <a:off x="8388575" y="14657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a:t>
            </a:r>
            <a:endParaRPr/>
          </a:p>
        </p:txBody>
      </p:sp>
      <p:sp>
        <p:nvSpPr>
          <p:cNvPr id="263" name="Google Shape;263;p37"/>
          <p:cNvSpPr txBox="1"/>
          <p:nvPr/>
        </p:nvSpPr>
        <p:spPr>
          <a:xfrm>
            <a:off x="505550" y="1462800"/>
            <a:ext cx="4791900" cy="2672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Missing in models are details about potential neuronal factors regulating spindle firing such as the asymmetrically distributed voltage gated ion channels (VGCs)</a:t>
            </a:r>
            <a:endParaRPr sz="1350">
              <a:highlight>
                <a:srgbClr val="FFFFFF"/>
              </a:highlight>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Asymmetric composition and spatial distribution of these VGCs could impact spindle afferent firing, as they do in neurons in the peripheral, central and autonomic nervous systems </a:t>
            </a:r>
            <a:endParaRPr sz="1350">
              <a:highlight>
                <a:srgbClr val="FFFFFF"/>
              </a:highlight>
              <a:latin typeface="Montserrat"/>
              <a:ea typeface="Montserrat"/>
              <a:cs typeface="Montserrat"/>
              <a:sym typeface="Montserrat"/>
            </a:endParaRPr>
          </a:p>
          <a:p>
            <a:pPr marL="457200" lvl="0" indent="-314325" algn="l" rtl="0">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Construct computational model built upon muscle cross-bridge model including distribution of VGCs [6]</a:t>
            </a:r>
            <a:endParaRPr sz="1350">
              <a:highlight>
                <a:srgbClr val="FFFFFF"/>
              </a:highlight>
              <a:latin typeface="Montserrat"/>
              <a:ea typeface="Montserrat"/>
              <a:cs typeface="Montserrat"/>
              <a:sym typeface="Montserrat"/>
            </a:endParaRPr>
          </a:p>
        </p:txBody>
      </p:sp>
      <p:pic>
        <p:nvPicPr>
          <p:cNvPr id="264" name="Google Shape;264;p37"/>
          <p:cNvPicPr preferRelativeResize="0"/>
          <p:nvPr/>
        </p:nvPicPr>
        <p:blipFill rotWithShape="1">
          <a:blip r:embed="rId3">
            <a:alphaModFix/>
          </a:blip>
          <a:srcRect t="7063"/>
          <a:stretch/>
        </p:blipFill>
        <p:spPr>
          <a:xfrm>
            <a:off x="5359500" y="1337201"/>
            <a:ext cx="3550074" cy="2672100"/>
          </a:xfrm>
          <a:prstGeom prst="rect">
            <a:avLst/>
          </a:prstGeom>
          <a:noFill/>
          <a:ln>
            <a:noFill/>
          </a:ln>
        </p:spPr>
      </p:pic>
      <p:sp>
        <p:nvSpPr>
          <p:cNvPr id="265" name="Google Shape;265;p37"/>
          <p:cNvSpPr txBox="1"/>
          <p:nvPr/>
        </p:nvSpPr>
        <p:spPr>
          <a:xfrm>
            <a:off x="8467500" y="9032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118" name="Google Shape;118;p20"/>
          <p:cNvSpPr txBox="1"/>
          <p:nvPr/>
        </p:nvSpPr>
        <p:spPr>
          <a:xfrm>
            <a:off x="492225" y="1502050"/>
            <a:ext cx="4216200" cy="245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Background and function of muscle spindle firing</a:t>
            </a:r>
            <a:endParaRPr sz="1800">
              <a:solidFill>
                <a:srgbClr val="333333"/>
              </a:solidFill>
              <a:latin typeface="Montserrat"/>
              <a:ea typeface="Montserrat"/>
              <a:cs typeface="Montserrat"/>
              <a:sym typeface="Montserrat"/>
            </a:endParaRPr>
          </a:p>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Biomechanics of muscle contraction</a:t>
            </a:r>
            <a:endParaRPr sz="1800">
              <a:solidFill>
                <a:srgbClr val="333333"/>
              </a:solidFill>
              <a:latin typeface="Montserrat"/>
              <a:ea typeface="Montserrat"/>
              <a:cs typeface="Montserrat"/>
              <a:sym typeface="Montserrat"/>
            </a:endParaRPr>
          </a:p>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Methods for biocomputational modeling </a:t>
            </a:r>
            <a:endParaRPr sz="1800">
              <a:solidFill>
                <a:srgbClr val="333333"/>
              </a:solidFill>
              <a:latin typeface="Montserrat"/>
              <a:ea typeface="Montserrat"/>
              <a:cs typeface="Montserrat"/>
              <a:sym typeface="Montserrat"/>
            </a:endParaRPr>
          </a:p>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Results</a:t>
            </a:r>
            <a:endParaRPr sz="1800">
              <a:solidFill>
                <a:srgbClr val="333333"/>
              </a:solidFill>
              <a:latin typeface="Montserrat"/>
              <a:ea typeface="Montserrat"/>
              <a:cs typeface="Montserrat"/>
              <a:sym typeface="Montserrat"/>
            </a:endParaRPr>
          </a:p>
          <a:p>
            <a:pPr marL="457200" lvl="0" indent="-342900" algn="l" rtl="0">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Conclusion and future directions</a:t>
            </a:r>
            <a:endParaRPr sz="1800">
              <a:solidFill>
                <a:srgbClr val="333333"/>
              </a:solidFill>
              <a:latin typeface="Montserrat"/>
              <a:ea typeface="Montserrat"/>
              <a:cs typeface="Montserrat"/>
              <a:sym typeface="Montserrat"/>
            </a:endParaRPr>
          </a:p>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pic>
        <p:nvPicPr>
          <p:cNvPr id="119" name="Google Shape;119;p20"/>
          <p:cNvPicPr preferRelativeResize="0"/>
          <p:nvPr/>
        </p:nvPicPr>
        <p:blipFill>
          <a:blip r:embed="rId3">
            <a:alphaModFix/>
          </a:blip>
          <a:stretch>
            <a:fillRect/>
          </a:stretch>
        </p:blipFill>
        <p:spPr>
          <a:xfrm>
            <a:off x="4708425" y="1635238"/>
            <a:ext cx="4290625" cy="2184325"/>
          </a:xfrm>
          <a:prstGeom prst="rect">
            <a:avLst/>
          </a:prstGeom>
          <a:noFill/>
          <a:ln>
            <a:noFill/>
          </a:ln>
        </p:spPr>
      </p:pic>
      <p:sp>
        <p:nvSpPr>
          <p:cNvPr id="120" name="Google Shape;120;p20"/>
          <p:cNvSpPr txBox="1"/>
          <p:nvPr/>
        </p:nvSpPr>
        <p:spPr>
          <a:xfrm>
            <a:off x="8505450" y="1502050"/>
            <a:ext cx="462300" cy="2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latin typeface="Montserrat"/>
                <a:ea typeface="Montserrat"/>
                <a:cs typeface="Montserrat"/>
                <a:sym typeface="Montserrat"/>
              </a:rPr>
              <a:t>[1]</a:t>
            </a:r>
            <a:endParaRPr sz="1200">
              <a:solidFill>
                <a:srgbClr val="333333"/>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71" name="Google Shape;271;p38"/>
          <p:cNvSpPr txBox="1"/>
          <p:nvPr/>
        </p:nvSpPr>
        <p:spPr>
          <a:xfrm>
            <a:off x="419600" y="1340025"/>
            <a:ext cx="8316900" cy="29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333333"/>
                </a:solidFill>
                <a:latin typeface="Montserrat"/>
                <a:ea typeface="Montserrat"/>
                <a:cs typeface="Montserrat"/>
                <a:sym typeface="Montserrat"/>
              </a:rPr>
              <a:t>[1] </a:t>
            </a:r>
            <a:r>
              <a:rPr lang="en" sz="1100">
                <a:latin typeface="Montserrat"/>
                <a:ea typeface="Montserrat"/>
                <a:cs typeface="Montserrat"/>
                <a:sym typeface="Montserrat"/>
              </a:rPr>
              <a:t>Myers, T. (2016). </a:t>
            </a:r>
            <a:r>
              <a:rPr lang="en" sz="1100" i="1">
                <a:latin typeface="Montserrat"/>
                <a:ea typeface="Montserrat"/>
                <a:cs typeface="Montserrat"/>
                <a:sym typeface="Montserrat"/>
              </a:rPr>
              <a:t>Spindles and GTO’s: Explaining the Gamma System - Technique News</a:t>
            </a:r>
            <a:r>
              <a:rPr lang="en" sz="1100">
                <a:latin typeface="Montserrat"/>
                <a:ea typeface="Montserrat"/>
                <a:cs typeface="Montserrat"/>
                <a:sym typeface="Montserrat"/>
              </a:rPr>
              <a:t>. Anatomy Trains. https://www.anatomytrains.com/blog/2014/02/17/spindles-gtos-explaining-gamma-system/ </a:t>
            </a:r>
            <a:endParaRPr sz="1100">
              <a:latin typeface="Montserrat"/>
              <a:ea typeface="Montserrat"/>
              <a:cs typeface="Montserrat"/>
              <a:sym typeface="Montserrat"/>
            </a:endParaRPr>
          </a:p>
          <a:p>
            <a:pPr marL="0" lvl="0" indent="0" algn="l" rtl="0">
              <a:spcBef>
                <a:spcPts val="0"/>
              </a:spcBef>
              <a:spcAft>
                <a:spcPts val="0"/>
              </a:spcAft>
              <a:buNone/>
            </a:pPr>
            <a:r>
              <a:rPr lang="en" sz="1100">
                <a:solidFill>
                  <a:srgbClr val="222222"/>
                </a:solidFill>
                <a:highlight>
                  <a:schemeClr val="lt1"/>
                </a:highlight>
                <a:latin typeface="Montserrat"/>
                <a:ea typeface="Montserrat"/>
                <a:cs typeface="Montserrat"/>
                <a:sym typeface="Montserrat"/>
              </a:rPr>
              <a:t>[2] Santuz, A., &amp; Akay, T. (2023). Muscle spindles and their role in maintaining robust locomotion. </a:t>
            </a:r>
            <a:r>
              <a:rPr lang="en" sz="1100" i="1">
                <a:solidFill>
                  <a:srgbClr val="222222"/>
                </a:solidFill>
                <a:latin typeface="Montserrat"/>
                <a:ea typeface="Montserrat"/>
                <a:cs typeface="Montserrat"/>
                <a:sym typeface="Montserrat"/>
              </a:rPr>
              <a:t>The Journal of physiology</a:t>
            </a:r>
            <a:r>
              <a:rPr lang="en" sz="1100">
                <a:solidFill>
                  <a:srgbClr val="222222"/>
                </a:solidFill>
                <a:highlight>
                  <a:schemeClr val="lt1"/>
                </a:highlight>
                <a:latin typeface="Montserrat"/>
                <a:ea typeface="Montserrat"/>
                <a:cs typeface="Montserrat"/>
                <a:sym typeface="Montserrat"/>
              </a:rPr>
              <a:t>, </a:t>
            </a:r>
            <a:r>
              <a:rPr lang="en" sz="1100" i="1">
                <a:solidFill>
                  <a:srgbClr val="222222"/>
                </a:solidFill>
                <a:latin typeface="Montserrat"/>
                <a:ea typeface="Montserrat"/>
                <a:cs typeface="Montserrat"/>
                <a:sym typeface="Montserrat"/>
              </a:rPr>
              <a:t>601</a:t>
            </a:r>
            <a:r>
              <a:rPr lang="en" sz="1100">
                <a:solidFill>
                  <a:srgbClr val="222222"/>
                </a:solidFill>
                <a:highlight>
                  <a:schemeClr val="lt1"/>
                </a:highlight>
                <a:latin typeface="Montserrat"/>
                <a:ea typeface="Montserrat"/>
                <a:cs typeface="Montserrat"/>
                <a:sym typeface="Montserrat"/>
              </a:rPr>
              <a:t>(2), 275-285.</a:t>
            </a:r>
            <a:endParaRPr sz="1100">
              <a:solidFill>
                <a:srgbClr val="222222"/>
              </a:solidFill>
              <a:highlight>
                <a:schemeClr val="lt1"/>
              </a:highlight>
              <a:latin typeface="Montserrat"/>
              <a:ea typeface="Montserrat"/>
              <a:cs typeface="Montserrat"/>
              <a:sym typeface="Montserrat"/>
            </a:endParaRPr>
          </a:p>
          <a:p>
            <a:pPr marL="0" lvl="0" indent="0" algn="l" rtl="0">
              <a:spcBef>
                <a:spcPts val="0"/>
              </a:spcBef>
              <a:spcAft>
                <a:spcPts val="0"/>
              </a:spcAft>
              <a:buNone/>
            </a:pPr>
            <a:r>
              <a:rPr lang="en" sz="1100">
                <a:solidFill>
                  <a:srgbClr val="222222"/>
                </a:solidFill>
                <a:highlight>
                  <a:schemeClr val="lt1"/>
                </a:highlight>
                <a:latin typeface="Montserrat"/>
                <a:ea typeface="Montserrat"/>
                <a:cs typeface="Montserrat"/>
                <a:sym typeface="Montserrat"/>
              </a:rPr>
              <a:t>[3] Kröger, S., &amp; Watkins, B. (2021). Muscle spindle function in healthy and diseased muscle. </a:t>
            </a:r>
            <a:r>
              <a:rPr lang="en" sz="1100" i="1">
                <a:solidFill>
                  <a:srgbClr val="222222"/>
                </a:solidFill>
                <a:latin typeface="Montserrat"/>
                <a:ea typeface="Montserrat"/>
                <a:cs typeface="Montserrat"/>
                <a:sym typeface="Montserrat"/>
              </a:rPr>
              <a:t>Skeletal Muscle</a:t>
            </a:r>
            <a:r>
              <a:rPr lang="en" sz="1100">
                <a:solidFill>
                  <a:srgbClr val="222222"/>
                </a:solidFill>
                <a:highlight>
                  <a:schemeClr val="lt1"/>
                </a:highlight>
                <a:latin typeface="Montserrat"/>
                <a:ea typeface="Montserrat"/>
                <a:cs typeface="Montserrat"/>
                <a:sym typeface="Montserrat"/>
              </a:rPr>
              <a:t>, </a:t>
            </a:r>
            <a:r>
              <a:rPr lang="en" sz="1100" i="1">
                <a:solidFill>
                  <a:srgbClr val="222222"/>
                </a:solidFill>
                <a:latin typeface="Montserrat"/>
                <a:ea typeface="Montserrat"/>
                <a:cs typeface="Montserrat"/>
                <a:sym typeface="Montserrat"/>
              </a:rPr>
              <a:t>11</a:t>
            </a:r>
            <a:r>
              <a:rPr lang="en" sz="1100">
                <a:solidFill>
                  <a:srgbClr val="222222"/>
                </a:solidFill>
                <a:highlight>
                  <a:schemeClr val="lt1"/>
                </a:highlight>
                <a:latin typeface="Montserrat"/>
                <a:ea typeface="Montserrat"/>
                <a:cs typeface="Montserrat"/>
                <a:sym typeface="Montserrat"/>
              </a:rPr>
              <a:t>(1), 3.</a:t>
            </a:r>
            <a:endParaRPr sz="1100">
              <a:solidFill>
                <a:srgbClr val="222222"/>
              </a:solidFill>
              <a:highlight>
                <a:schemeClr val="lt1"/>
              </a:highlight>
              <a:latin typeface="Montserrat"/>
              <a:ea typeface="Montserrat"/>
              <a:cs typeface="Montserrat"/>
              <a:sym typeface="Montserrat"/>
            </a:endParaRPr>
          </a:p>
          <a:p>
            <a:pPr marL="0" lvl="0" indent="0" algn="l" rtl="0">
              <a:spcBef>
                <a:spcPts val="0"/>
              </a:spcBef>
              <a:spcAft>
                <a:spcPts val="0"/>
              </a:spcAft>
              <a:buNone/>
            </a:pPr>
            <a:r>
              <a:rPr lang="en" sz="1100">
                <a:solidFill>
                  <a:srgbClr val="222222"/>
                </a:solidFill>
                <a:highlight>
                  <a:schemeClr val="lt1"/>
                </a:highlight>
                <a:latin typeface="Montserrat"/>
                <a:ea typeface="Montserrat"/>
                <a:cs typeface="Montserrat"/>
                <a:sym typeface="Montserrat"/>
              </a:rPr>
              <a:t>[4] Celichowski, J., &amp; Krutki, P. (2019). Motor units and muscle receptors. In </a:t>
            </a:r>
            <a:r>
              <a:rPr lang="en" sz="1100" i="1">
                <a:solidFill>
                  <a:srgbClr val="222222"/>
                </a:solidFill>
                <a:latin typeface="Montserrat"/>
                <a:ea typeface="Montserrat"/>
                <a:cs typeface="Montserrat"/>
                <a:sym typeface="Montserrat"/>
              </a:rPr>
              <a:t>Muscle and Exercise Physiology</a:t>
            </a:r>
            <a:r>
              <a:rPr lang="en" sz="1100">
                <a:solidFill>
                  <a:srgbClr val="222222"/>
                </a:solidFill>
                <a:highlight>
                  <a:schemeClr val="lt1"/>
                </a:highlight>
                <a:latin typeface="Montserrat"/>
                <a:ea typeface="Montserrat"/>
                <a:cs typeface="Montserrat"/>
                <a:sym typeface="Montserrat"/>
              </a:rPr>
              <a:t> (pp. 51-91). Academic Press.</a:t>
            </a:r>
            <a:endParaRPr sz="1100">
              <a:solidFill>
                <a:srgbClr val="222222"/>
              </a:solidFill>
              <a:highlight>
                <a:schemeClr val="lt1"/>
              </a:highlight>
              <a:latin typeface="Montserrat"/>
              <a:ea typeface="Montserrat"/>
              <a:cs typeface="Montserrat"/>
              <a:sym typeface="Montserrat"/>
            </a:endParaRPr>
          </a:p>
          <a:p>
            <a:pPr marL="0" lvl="0" indent="0" algn="l" rtl="0">
              <a:spcBef>
                <a:spcPts val="0"/>
              </a:spcBef>
              <a:spcAft>
                <a:spcPts val="0"/>
              </a:spcAft>
              <a:buNone/>
            </a:pPr>
            <a:r>
              <a:rPr lang="en" sz="1100">
                <a:solidFill>
                  <a:srgbClr val="222222"/>
                </a:solidFill>
                <a:highlight>
                  <a:schemeClr val="lt1"/>
                </a:highlight>
                <a:latin typeface="Montserrat"/>
                <a:ea typeface="Montserrat"/>
                <a:cs typeface="Montserrat"/>
                <a:sym typeface="Montserrat"/>
              </a:rPr>
              <a:t>[5]</a:t>
            </a:r>
            <a:r>
              <a:rPr lang="en" sz="1100">
                <a:solidFill>
                  <a:srgbClr val="222222"/>
                </a:solidFill>
                <a:highlight>
                  <a:srgbClr val="FFFFFF"/>
                </a:highlight>
                <a:latin typeface="Montserrat"/>
                <a:ea typeface="Montserrat"/>
                <a:cs typeface="Montserrat"/>
                <a:sym typeface="Montserrat"/>
              </a:rPr>
              <a:t>Blum, K. P., Campbell, K. S., Horslen, B. C., Nardelli, P., Housley, S. N., Cope, T. C., &amp; Ting, L. H. (2020). Diverse and complex muscle spindle afferent firing properties emerge from multiscale muscle mechanics. </a:t>
            </a:r>
            <a:r>
              <a:rPr lang="en" sz="1100" i="1">
                <a:solidFill>
                  <a:srgbClr val="222222"/>
                </a:solidFill>
                <a:latin typeface="Montserrat"/>
                <a:ea typeface="Montserrat"/>
                <a:cs typeface="Montserrat"/>
                <a:sym typeface="Montserrat"/>
              </a:rPr>
              <a:t>Elife</a:t>
            </a:r>
            <a:r>
              <a:rPr lang="en" sz="1100">
                <a:solidFill>
                  <a:srgbClr val="222222"/>
                </a:solidFill>
                <a:highlight>
                  <a:srgbClr val="FFFFFF"/>
                </a:highlight>
                <a:latin typeface="Montserrat"/>
                <a:ea typeface="Montserrat"/>
                <a:cs typeface="Montserrat"/>
                <a:sym typeface="Montserrat"/>
              </a:rPr>
              <a:t>, </a:t>
            </a:r>
            <a:r>
              <a:rPr lang="en" sz="1100" i="1">
                <a:solidFill>
                  <a:srgbClr val="222222"/>
                </a:solidFill>
                <a:latin typeface="Montserrat"/>
                <a:ea typeface="Montserrat"/>
                <a:cs typeface="Montserrat"/>
                <a:sym typeface="Montserrat"/>
              </a:rPr>
              <a:t>9</a:t>
            </a:r>
            <a:r>
              <a:rPr lang="en" sz="1100">
                <a:solidFill>
                  <a:srgbClr val="222222"/>
                </a:solidFill>
                <a:highlight>
                  <a:srgbClr val="FFFFFF"/>
                </a:highlight>
                <a:latin typeface="Montserrat"/>
                <a:ea typeface="Montserrat"/>
                <a:cs typeface="Montserrat"/>
                <a:sym typeface="Montserrat"/>
              </a:rPr>
              <a:t>, e55177.</a:t>
            </a: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 sz="1100">
                <a:solidFill>
                  <a:srgbClr val="222222"/>
                </a:solidFill>
                <a:highlight>
                  <a:srgbClr val="FFFFFF"/>
                </a:highlight>
                <a:latin typeface="Montserrat"/>
                <a:ea typeface="Montserrat"/>
                <a:cs typeface="Montserrat"/>
                <a:sym typeface="Montserrat"/>
              </a:rPr>
              <a:t>[6] Housley, S. N., Powers, R. K., Nardelli, P., Lee, S., Blum, K., Bewick, G. S., ... &amp; Cope, T. C. (2024). Biophysical model of muscle spindle encoding. </a:t>
            </a:r>
            <a:r>
              <a:rPr lang="en" sz="1100" i="1">
                <a:solidFill>
                  <a:srgbClr val="222222"/>
                </a:solidFill>
                <a:latin typeface="Montserrat"/>
                <a:ea typeface="Montserrat"/>
                <a:cs typeface="Montserrat"/>
                <a:sym typeface="Montserrat"/>
              </a:rPr>
              <a:t>Experimental Physiology</a:t>
            </a:r>
            <a:r>
              <a:rPr lang="en" sz="1100">
                <a:solidFill>
                  <a:srgbClr val="222222"/>
                </a:solidFill>
                <a:highlight>
                  <a:srgbClr val="FFFFFF"/>
                </a:highlight>
                <a:latin typeface="Montserrat"/>
                <a:ea typeface="Montserrat"/>
                <a:cs typeface="Montserrat"/>
                <a:sym typeface="Montserrat"/>
              </a:rPr>
              <a:t>, </a:t>
            </a:r>
            <a:r>
              <a:rPr lang="en" sz="1100" i="1">
                <a:solidFill>
                  <a:srgbClr val="222222"/>
                </a:solidFill>
                <a:latin typeface="Montserrat"/>
                <a:ea typeface="Montserrat"/>
                <a:cs typeface="Montserrat"/>
                <a:sym typeface="Montserrat"/>
              </a:rPr>
              <a:t>109</a:t>
            </a:r>
            <a:r>
              <a:rPr lang="en" sz="1100">
                <a:solidFill>
                  <a:srgbClr val="222222"/>
                </a:solidFill>
                <a:highlight>
                  <a:srgbClr val="FFFFFF"/>
                </a:highlight>
                <a:latin typeface="Montserrat"/>
                <a:ea typeface="Montserrat"/>
                <a:cs typeface="Montserrat"/>
                <a:sym typeface="Montserrat"/>
              </a:rPr>
              <a:t>(1), 55-65.</a:t>
            </a: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22222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333333"/>
              </a:solidFill>
              <a:latin typeface="Montserrat"/>
              <a:ea typeface="Montserrat"/>
              <a:cs typeface="Montserrat"/>
              <a:sym typeface="Montserrat"/>
            </a:endParaRPr>
          </a:p>
          <a:p>
            <a:pPr marL="0" lvl="0" indent="0" algn="l" rtl="0">
              <a:spcBef>
                <a:spcPts val="0"/>
              </a:spcBef>
              <a:spcAft>
                <a:spcPts val="0"/>
              </a:spcAft>
              <a:buNone/>
            </a:pPr>
            <a:endParaRPr sz="1100">
              <a:solidFill>
                <a:srgbClr val="33333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xfrm>
            <a:off x="2927025" y="221565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Muscle Spindle Morphology</a:t>
            </a:r>
            <a:endParaRPr/>
          </a:p>
        </p:txBody>
      </p:sp>
      <p:pic>
        <p:nvPicPr>
          <p:cNvPr id="126" name="Google Shape;126;p21"/>
          <p:cNvPicPr preferRelativeResize="0"/>
          <p:nvPr/>
        </p:nvPicPr>
        <p:blipFill>
          <a:blip r:embed="rId3">
            <a:alphaModFix/>
          </a:blip>
          <a:stretch>
            <a:fillRect/>
          </a:stretch>
        </p:blipFill>
        <p:spPr>
          <a:xfrm>
            <a:off x="3772825" y="1302230"/>
            <a:ext cx="5121981" cy="3735320"/>
          </a:xfrm>
          <a:prstGeom prst="rect">
            <a:avLst/>
          </a:prstGeom>
          <a:noFill/>
          <a:ln>
            <a:noFill/>
          </a:ln>
        </p:spPr>
      </p:pic>
      <p:sp>
        <p:nvSpPr>
          <p:cNvPr id="127" name="Google Shape;127;p21"/>
          <p:cNvSpPr txBox="1"/>
          <p:nvPr/>
        </p:nvSpPr>
        <p:spPr>
          <a:xfrm>
            <a:off x="407175" y="1601050"/>
            <a:ext cx="3000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Muscle spindle: two contractile polar regions and central non-contractile zone</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Two fibre types: nuclear bag (dynamic and static) and nuclear chain</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Group Ia and Group II afferents </a:t>
            </a:r>
            <a:endParaRPr>
              <a:solidFill>
                <a:schemeClr val="dk2"/>
              </a:solidFill>
              <a:latin typeface="Montserrat"/>
              <a:ea typeface="Montserrat"/>
              <a:cs typeface="Montserrat"/>
              <a:sym typeface="Montserrat"/>
            </a:endParaRPr>
          </a:p>
        </p:txBody>
      </p:sp>
      <p:sp>
        <p:nvSpPr>
          <p:cNvPr id="128" name="Google Shape;128;p21"/>
          <p:cNvSpPr txBox="1"/>
          <p:nvPr/>
        </p:nvSpPr>
        <p:spPr>
          <a:xfrm>
            <a:off x="7971400" y="9922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Muscle Spindle Function</a:t>
            </a:r>
            <a:endParaRPr/>
          </a:p>
        </p:txBody>
      </p:sp>
      <p:pic>
        <p:nvPicPr>
          <p:cNvPr id="134" name="Google Shape;134;p22"/>
          <p:cNvPicPr preferRelativeResize="0"/>
          <p:nvPr/>
        </p:nvPicPr>
        <p:blipFill>
          <a:blip r:embed="rId3">
            <a:alphaModFix/>
          </a:blip>
          <a:stretch>
            <a:fillRect/>
          </a:stretch>
        </p:blipFill>
        <p:spPr>
          <a:xfrm>
            <a:off x="1348200" y="1345600"/>
            <a:ext cx="3505051" cy="3544800"/>
          </a:xfrm>
          <a:prstGeom prst="rect">
            <a:avLst/>
          </a:prstGeom>
          <a:noFill/>
          <a:ln>
            <a:noFill/>
          </a:ln>
        </p:spPr>
      </p:pic>
      <p:pic>
        <p:nvPicPr>
          <p:cNvPr id="135" name="Google Shape;135;p22"/>
          <p:cNvPicPr preferRelativeResize="0"/>
          <p:nvPr/>
        </p:nvPicPr>
        <p:blipFill>
          <a:blip r:embed="rId4">
            <a:alphaModFix/>
          </a:blip>
          <a:stretch>
            <a:fillRect/>
          </a:stretch>
        </p:blipFill>
        <p:spPr>
          <a:xfrm>
            <a:off x="5055775" y="2060375"/>
            <a:ext cx="3840502" cy="2275851"/>
          </a:xfrm>
          <a:prstGeom prst="rect">
            <a:avLst/>
          </a:prstGeom>
          <a:noFill/>
          <a:ln>
            <a:noFill/>
          </a:ln>
        </p:spPr>
      </p:pic>
      <p:sp>
        <p:nvSpPr>
          <p:cNvPr id="136" name="Google Shape;136;p22"/>
          <p:cNvSpPr txBox="1"/>
          <p:nvPr/>
        </p:nvSpPr>
        <p:spPr>
          <a:xfrm>
            <a:off x="4572000" y="13456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[2]</a:t>
            </a:r>
            <a:endParaRPr/>
          </a:p>
        </p:txBody>
      </p:sp>
      <p:sp>
        <p:nvSpPr>
          <p:cNvPr id="137" name="Google Shape;137;p22"/>
          <p:cNvSpPr txBox="1"/>
          <p:nvPr/>
        </p:nvSpPr>
        <p:spPr>
          <a:xfrm>
            <a:off x="8405675" y="15392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Muscle Spindle Physiology</a:t>
            </a:r>
            <a:endParaRPr/>
          </a:p>
        </p:txBody>
      </p:sp>
      <p:pic>
        <p:nvPicPr>
          <p:cNvPr id="143" name="Google Shape;143;p23"/>
          <p:cNvPicPr preferRelativeResize="0"/>
          <p:nvPr/>
        </p:nvPicPr>
        <p:blipFill>
          <a:blip r:embed="rId3">
            <a:alphaModFix/>
          </a:blip>
          <a:stretch>
            <a:fillRect/>
          </a:stretch>
        </p:blipFill>
        <p:spPr>
          <a:xfrm>
            <a:off x="573325" y="1456926"/>
            <a:ext cx="3998675" cy="2815550"/>
          </a:xfrm>
          <a:prstGeom prst="rect">
            <a:avLst/>
          </a:prstGeom>
          <a:noFill/>
          <a:ln>
            <a:noFill/>
          </a:ln>
        </p:spPr>
      </p:pic>
      <p:pic>
        <p:nvPicPr>
          <p:cNvPr id="144" name="Google Shape;144;p23"/>
          <p:cNvPicPr preferRelativeResize="0"/>
          <p:nvPr/>
        </p:nvPicPr>
        <p:blipFill>
          <a:blip r:embed="rId4">
            <a:alphaModFix/>
          </a:blip>
          <a:stretch>
            <a:fillRect/>
          </a:stretch>
        </p:blipFill>
        <p:spPr>
          <a:xfrm>
            <a:off x="4572000" y="1370025"/>
            <a:ext cx="4156350" cy="3305050"/>
          </a:xfrm>
          <a:prstGeom prst="rect">
            <a:avLst/>
          </a:prstGeom>
          <a:noFill/>
          <a:ln>
            <a:noFill/>
          </a:ln>
        </p:spPr>
      </p:pic>
      <p:sp>
        <p:nvSpPr>
          <p:cNvPr id="145" name="Google Shape;145;p23"/>
          <p:cNvSpPr txBox="1"/>
          <p:nvPr/>
        </p:nvSpPr>
        <p:spPr>
          <a:xfrm>
            <a:off x="3991350" y="14569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[4]</a:t>
            </a:r>
            <a:endParaRPr/>
          </a:p>
        </p:txBody>
      </p:sp>
      <p:sp>
        <p:nvSpPr>
          <p:cNvPr id="146" name="Google Shape;146;p23"/>
          <p:cNvSpPr txBox="1"/>
          <p:nvPr/>
        </p:nvSpPr>
        <p:spPr>
          <a:xfrm>
            <a:off x="8247825" y="12201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Significance</a:t>
            </a:r>
            <a:endParaRPr/>
          </a:p>
        </p:txBody>
      </p:sp>
      <p:sp>
        <p:nvSpPr>
          <p:cNvPr id="152" name="Google Shape;152;p24"/>
          <p:cNvSpPr txBox="1"/>
          <p:nvPr/>
        </p:nvSpPr>
        <p:spPr>
          <a:xfrm>
            <a:off x="505550" y="1541725"/>
            <a:ext cx="8050200" cy="2683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33333"/>
              </a:buClr>
              <a:buSzPts val="1800"/>
              <a:buFont typeface="Montserrat"/>
              <a:buChar char="-"/>
            </a:pPr>
            <a:r>
              <a:rPr lang="en" sz="1800">
                <a:latin typeface="Montserrat"/>
                <a:ea typeface="Montserrat"/>
                <a:cs typeface="Montserrat"/>
                <a:sym typeface="Montserrat"/>
              </a:rPr>
              <a:t>Neuromechanical interactions that lead to muscle spindle firing patterns still poorly understood, necessary to develop framework for how muscle spindle generate complex sensory signals [2]</a:t>
            </a:r>
            <a:endParaRPr sz="180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a:latin typeface="Montserrat"/>
                <a:ea typeface="Montserrat"/>
                <a:cs typeface="Montserrat"/>
                <a:sym typeface="Montserrat"/>
              </a:rPr>
              <a:t>Critical in neurological disorders and during interactions with devices/interventions to improve motor impairment</a:t>
            </a:r>
            <a:endParaRPr sz="180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a:latin typeface="Montserrat"/>
                <a:ea typeface="Montserrat"/>
                <a:cs typeface="Montserrat"/>
                <a:sym typeface="Montserrat"/>
              </a:rPr>
              <a:t>Biophysical modeling approach to build muscle spindle model based on principles of intrafusal muscle contractile mechanics</a:t>
            </a:r>
            <a:endParaRPr sz="1800" b="1">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2593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research</a:t>
            </a:r>
            <a:endParaRPr/>
          </a:p>
        </p:txBody>
      </p:sp>
      <p:pic>
        <p:nvPicPr>
          <p:cNvPr id="158" name="Google Shape;158;p25"/>
          <p:cNvPicPr preferRelativeResize="0"/>
          <p:nvPr/>
        </p:nvPicPr>
        <p:blipFill>
          <a:blip r:embed="rId3">
            <a:alphaModFix/>
          </a:blip>
          <a:stretch>
            <a:fillRect/>
          </a:stretch>
        </p:blipFill>
        <p:spPr>
          <a:xfrm>
            <a:off x="1283750" y="1224355"/>
            <a:ext cx="6929889" cy="37353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Muscle Spindle Modeling</a:t>
            </a:r>
            <a:endParaRPr/>
          </a:p>
        </p:txBody>
      </p:sp>
      <p:pic>
        <p:nvPicPr>
          <p:cNvPr id="164" name="Google Shape;164;p26"/>
          <p:cNvPicPr preferRelativeResize="0"/>
          <p:nvPr/>
        </p:nvPicPr>
        <p:blipFill>
          <a:blip r:embed="rId3">
            <a:alphaModFix/>
          </a:blip>
          <a:stretch>
            <a:fillRect/>
          </a:stretch>
        </p:blipFill>
        <p:spPr>
          <a:xfrm>
            <a:off x="5354275" y="1640688"/>
            <a:ext cx="3434225" cy="1738850"/>
          </a:xfrm>
          <a:prstGeom prst="rect">
            <a:avLst/>
          </a:prstGeom>
          <a:noFill/>
          <a:ln>
            <a:noFill/>
          </a:ln>
        </p:spPr>
      </p:pic>
      <p:sp>
        <p:nvSpPr>
          <p:cNvPr id="165" name="Google Shape;165;p26"/>
          <p:cNvSpPr txBox="1"/>
          <p:nvPr/>
        </p:nvSpPr>
        <p:spPr>
          <a:xfrm>
            <a:off x="494275" y="1451525"/>
            <a:ext cx="5028600" cy="2627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Montserrat"/>
              <a:buChar char="-"/>
            </a:pPr>
            <a:r>
              <a:rPr lang="en" sz="1800">
                <a:latin typeface="Montserrat"/>
                <a:ea typeface="Montserrat"/>
                <a:cs typeface="Montserrat"/>
                <a:sym typeface="Montserrat"/>
              </a:rPr>
              <a:t>Assume idealized musculotendon mechanical arrangement, noncontractile passive connective tissue arranged mechanically in parallel with muscle fibers</a:t>
            </a:r>
            <a:endParaRPr sz="180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a:latin typeface="Montserrat"/>
                <a:ea typeface="Montserrat"/>
                <a:cs typeface="Montserrat"/>
                <a:sym typeface="Montserrat"/>
              </a:rPr>
              <a:t>Assume noncontractile tissue acted as nonlinear spring of the form [5]: </a:t>
            </a:r>
            <a:endParaRPr sz="1800">
              <a:latin typeface="Montserrat"/>
              <a:ea typeface="Montserrat"/>
              <a:cs typeface="Montserrat"/>
              <a:sym typeface="Montserrat"/>
            </a:endParaRPr>
          </a:p>
          <a:p>
            <a:pPr marL="0" lvl="0" indent="0" algn="l" rtl="0">
              <a:lnSpc>
                <a:spcPct val="115000"/>
              </a:lnSpc>
              <a:spcBef>
                <a:spcPts val="0"/>
              </a:spcBef>
              <a:spcAft>
                <a:spcPts val="0"/>
              </a:spcAft>
              <a:buNone/>
            </a:pPr>
            <a:endParaRPr sz="1800">
              <a:latin typeface="Montserrat"/>
              <a:ea typeface="Montserrat"/>
              <a:cs typeface="Montserrat"/>
              <a:sym typeface="Montserrat"/>
            </a:endParaRPr>
          </a:p>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pic>
        <p:nvPicPr>
          <p:cNvPr id="166" name="Google Shape;166;p26"/>
          <p:cNvPicPr preferRelativeResize="0"/>
          <p:nvPr/>
        </p:nvPicPr>
        <p:blipFill>
          <a:blip r:embed="rId4">
            <a:alphaModFix/>
          </a:blip>
          <a:stretch>
            <a:fillRect/>
          </a:stretch>
        </p:blipFill>
        <p:spPr>
          <a:xfrm>
            <a:off x="2954425" y="3916875"/>
            <a:ext cx="3341000" cy="796700"/>
          </a:xfrm>
          <a:prstGeom prst="rect">
            <a:avLst/>
          </a:prstGeom>
          <a:noFill/>
          <a:ln>
            <a:noFill/>
          </a:ln>
        </p:spPr>
      </p:pic>
      <p:sp>
        <p:nvSpPr>
          <p:cNvPr id="167" name="Google Shape;167;p26"/>
          <p:cNvSpPr txBox="1"/>
          <p:nvPr/>
        </p:nvSpPr>
        <p:spPr>
          <a:xfrm>
            <a:off x="6684225" y="4078625"/>
            <a:ext cx="1623600" cy="6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Montserrat"/>
                <a:ea typeface="Montserrat"/>
                <a:cs typeface="Montserrat"/>
                <a:sym typeface="Montserrat"/>
              </a:rPr>
              <a:t>k(lin), k(esp), A ≥ 0</a:t>
            </a:r>
            <a:endParaRPr sz="1200">
              <a:solidFill>
                <a:srgbClr val="333333"/>
              </a:solidFill>
              <a:latin typeface="Montserrat"/>
              <a:ea typeface="Montserrat"/>
              <a:cs typeface="Montserrat"/>
              <a:sym typeface="Montserrat"/>
            </a:endParaRPr>
          </a:p>
        </p:txBody>
      </p:sp>
      <p:sp>
        <p:nvSpPr>
          <p:cNvPr id="168" name="Google Shape;168;p26"/>
          <p:cNvSpPr txBox="1"/>
          <p:nvPr/>
        </p:nvSpPr>
        <p:spPr>
          <a:xfrm>
            <a:off x="8377300" y="12714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53068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Instantaneous Firing Rate Modeling</a:t>
            </a:r>
            <a:endParaRPr/>
          </a:p>
        </p:txBody>
      </p:sp>
      <p:pic>
        <p:nvPicPr>
          <p:cNvPr id="174" name="Google Shape;174;p27"/>
          <p:cNvPicPr preferRelativeResize="0"/>
          <p:nvPr/>
        </p:nvPicPr>
        <p:blipFill>
          <a:blip r:embed="rId3">
            <a:alphaModFix/>
          </a:blip>
          <a:stretch>
            <a:fillRect/>
          </a:stretch>
        </p:blipFill>
        <p:spPr>
          <a:xfrm>
            <a:off x="2660575" y="1336275"/>
            <a:ext cx="3822847" cy="1134000"/>
          </a:xfrm>
          <a:prstGeom prst="rect">
            <a:avLst/>
          </a:prstGeom>
          <a:noFill/>
          <a:ln>
            <a:noFill/>
          </a:ln>
        </p:spPr>
      </p:pic>
      <p:pic>
        <p:nvPicPr>
          <p:cNvPr id="175" name="Google Shape;175;p27"/>
          <p:cNvPicPr preferRelativeResize="0"/>
          <p:nvPr/>
        </p:nvPicPr>
        <p:blipFill>
          <a:blip r:embed="rId4">
            <a:alphaModFix/>
          </a:blip>
          <a:stretch>
            <a:fillRect/>
          </a:stretch>
        </p:blipFill>
        <p:spPr>
          <a:xfrm>
            <a:off x="3083437" y="3326500"/>
            <a:ext cx="3318925" cy="659150"/>
          </a:xfrm>
          <a:prstGeom prst="rect">
            <a:avLst/>
          </a:prstGeom>
          <a:noFill/>
          <a:ln>
            <a:noFill/>
          </a:ln>
        </p:spPr>
      </p:pic>
      <p:sp>
        <p:nvSpPr>
          <p:cNvPr id="176" name="Google Shape;176;p27"/>
          <p:cNvSpPr txBox="1"/>
          <p:nvPr/>
        </p:nvSpPr>
        <p:spPr>
          <a:xfrm>
            <a:off x="990375" y="2342250"/>
            <a:ext cx="7621800" cy="9054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Time delay determined accounting for apparent delay between muscle force response and onset of spiking response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IFR estimate of the jth model for the nth perturbation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Estimated by a sum of n force- or length-related variables, offset by a single value bi and scaled by a gain of k</a:t>
            </a:r>
            <a:endParaRPr sz="1100">
              <a:latin typeface="Montserrat"/>
              <a:ea typeface="Montserrat"/>
              <a:cs typeface="Montserrat"/>
              <a:sym typeface="Montserrat"/>
            </a:endParaRPr>
          </a:p>
        </p:txBody>
      </p:sp>
      <p:sp>
        <p:nvSpPr>
          <p:cNvPr id="177" name="Google Shape;177;p27"/>
          <p:cNvSpPr txBox="1"/>
          <p:nvPr/>
        </p:nvSpPr>
        <p:spPr>
          <a:xfrm>
            <a:off x="2085788" y="3895700"/>
            <a:ext cx="5314200" cy="938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Model estimates for IFR were related to the recorded IFR of the mth afferent by above equation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Error e(t) minimized by finding set of parameters for each model that minimizes measure related to e(t)^2</a:t>
            </a:r>
            <a:endParaRPr sz="1100">
              <a:latin typeface="Montserrat"/>
              <a:ea typeface="Montserrat"/>
              <a:cs typeface="Montserrat"/>
              <a:sym typeface="Montserrat"/>
            </a:endParaRPr>
          </a:p>
        </p:txBody>
      </p:sp>
      <p:sp>
        <p:nvSpPr>
          <p:cNvPr id="178" name="Google Shape;178;p27"/>
          <p:cNvSpPr txBox="1"/>
          <p:nvPr/>
        </p:nvSpPr>
        <p:spPr>
          <a:xfrm>
            <a:off x="6832625" y="17186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
        <p:nvSpPr>
          <p:cNvPr id="179" name="Google Shape;179;p27"/>
          <p:cNvSpPr txBox="1"/>
          <p:nvPr/>
        </p:nvSpPr>
        <p:spPr>
          <a:xfrm>
            <a:off x="6832625" y="34714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[5]</a:t>
            </a:r>
            <a:endParaRPr/>
          </a:p>
        </p:txBody>
      </p:sp>
    </p:spTree>
  </p:cSld>
  <p:clrMapOvr>
    <a:masterClrMapping/>
  </p:clrMapOvr>
</p:sld>
</file>

<file path=ppt/theme/theme1.xml><?xml version="1.0" encoding="utf-8"?>
<a:theme xmlns:a="http://schemas.openxmlformats.org/drawingml/2006/main"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1087</Words>
  <Application>Microsoft Macintosh PowerPoint</Application>
  <PresentationFormat>On-screen Show (16:9)</PresentationFormat>
  <Paragraphs>93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Frank Ruhl Libre</vt:lpstr>
      <vt:lpstr>Montserrat SemiBold</vt:lpstr>
      <vt:lpstr>Montserrat</vt:lpstr>
      <vt:lpstr>NYU Elegant</vt:lpstr>
      <vt:lpstr>Evaluation of Biomechanics Associated with Muscle Spindle Afferent Firing</vt:lpstr>
      <vt:lpstr>Overview</vt:lpstr>
      <vt:lpstr>Muscle Spindle Morphology</vt:lpstr>
      <vt:lpstr>Muscle Spindle Function</vt:lpstr>
      <vt:lpstr>Muscle Spindle Physiology</vt:lpstr>
      <vt:lpstr>Significance</vt:lpstr>
      <vt:lpstr>Current research</vt:lpstr>
      <vt:lpstr>Muscle Spindle Modeling</vt:lpstr>
      <vt:lpstr>Instantaneous Firing Rate Modeling</vt:lpstr>
      <vt:lpstr>Intrafusal Muscle Modeling</vt:lpstr>
      <vt:lpstr>PowerPoint Presentation</vt:lpstr>
      <vt:lpstr>Computational Model Parameters</vt:lpstr>
      <vt:lpstr>Muscle Spindle Response to Stretch</vt:lpstr>
      <vt:lpstr>Methodology</vt:lpstr>
      <vt:lpstr>PowerPoint Presentation</vt:lpstr>
      <vt:lpstr>PowerPoint Presentation</vt:lpstr>
      <vt:lpstr>PowerPoint Presentation</vt:lpstr>
      <vt:lpstr>Discussion and shortcomings </vt:lpstr>
      <vt:lpstr>Future Direction</vt:lpstr>
      <vt:lpstr>References</vt:lpstr>
      <vt:lpstr>Thank you!</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of Biomechanics Associated with Muscle Spindle Afferent Firing</dc:title>
  <cp:lastModifiedBy>Amina Reza</cp:lastModifiedBy>
  <cp:revision>1</cp:revision>
  <dcterms:modified xsi:type="dcterms:W3CDTF">2024-05-04T00:13:39Z</dcterms:modified>
</cp:coreProperties>
</file>